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64" r:id="rId5"/>
    <p:sldId id="333" r:id="rId6"/>
    <p:sldId id="319" r:id="rId7"/>
    <p:sldId id="331" r:id="rId8"/>
    <p:sldId id="332" r:id="rId9"/>
    <p:sldId id="315" r:id="rId10"/>
    <p:sldId id="326" r:id="rId11"/>
    <p:sldId id="257" r:id="rId12"/>
    <p:sldId id="330" r:id="rId13"/>
    <p:sldId id="321" r:id="rId14"/>
    <p:sldId id="337" r:id="rId15"/>
    <p:sldId id="322" r:id="rId16"/>
    <p:sldId id="323" r:id="rId17"/>
    <p:sldId id="324" r:id="rId18"/>
    <p:sldId id="327" r:id="rId19"/>
    <p:sldId id="338" r:id="rId20"/>
    <p:sldId id="336" r:id="rId21"/>
    <p:sldId id="335" r:id="rId22"/>
    <p:sldId id="329" r:id="rId23"/>
    <p:sldId id="320" r:id="rId24"/>
    <p:sldId id="328" r:id="rId25"/>
    <p:sldId id="325" r:id="rId26"/>
    <p:sldId id="340" r:id="rId27"/>
    <p:sldId id="339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33"/>
    <a:srgbClr val="DCC599"/>
    <a:srgbClr val="B39568"/>
    <a:srgbClr val="BA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44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3A3A-4F7E-4FFE-BAE8-660298FD16EF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54787-5EFD-4F1F-889C-5E2C37AE9B5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8508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54787-5EFD-4F1F-889C-5E2C37AE9B5B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421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54787-5EFD-4F1F-889C-5E2C37AE9B5B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8406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C3B3CD-F3AF-6EDB-191B-A95D4082D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B5E859-E502-45F8-B953-09B0E4ECC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B54A91-6134-E93B-E76E-A04238DF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A21B10-3E3F-ED8D-710D-6B292071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2150CC-7DF1-802E-D938-0FA345E6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8718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F5BC0-8F2B-2FB4-5A7B-FF615C5C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0552226-3AD8-7792-58C0-A8617F6A7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2B531F-5E80-C0BC-E63B-F0A60DDB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1DE6D0-653F-C650-D9A2-2A7C3085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E44FCA-732B-69DF-AE34-8CEB9557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3183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15EF3B8-AAC8-1B63-43ED-32408960B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CC4BEC7-DE9E-FB83-A129-2054102E0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E1EEC7-4460-5ACB-8040-C3E686D7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F5981A-FB32-522A-6125-87F904AB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E0FD73-3446-916E-769F-82F59FA6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971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46461-EF23-7248-D4E9-A18B68BA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F680C1-EB13-DBB4-D446-700A7FDF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44FA96-7357-F5DA-0D2A-C9902E05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B0DB7A-F10E-2E12-420A-B4F40E9D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0641CE-9245-450D-DDE5-36ABF7FF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92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E77BD6-8C92-09A4-B1F5-4560B373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2CA649-8B29-64B0-3BBF-3FF46A926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5E8557-C524-7920-137C-7D88D942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4F745A-6164-5564-06B0-31CFC95E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BDEA17-6F3A-016B-25B5-DAA7E7C2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168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269F2A-C8B1-3C64-AB17-6FB72AA5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1386DB-87BF-1A00-5C1C-7C52C83C5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43E8ED-F72B-2945-1DD0-8ED99FA7A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24898D-48D9-18A6-04C0-F00CD4E1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7E6292-0F77-A564-A854-1BC30FD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E18055-31C0-113C-19A8-E131C2A7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393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0713C8-1410-494D-857D-BD23FEC8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EAE2FF-DE9A-2672-0C0D-147C4086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31A0B1-D10A-9488-F016-D83CA302A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0C3852-B7C7-C711-0437-1BD49D66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D51FB69-DF32-89C4-E845-9F6A8EBB7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916EECE-48D4-8DF6-F545-A1ACB44A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CB10622-E6D8-76FA-FD48-420668F9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0A2687E-4975-1A2C-E8E5-B95744D9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00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186948-70A0-0B38-FF57-F42C0DFB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DE2226-6602-FE4F-4DAD-639007A7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751FBC2-4E84-BF8C-D637-9D1F1990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EF86BB-483C-13C4-DA05-BD718577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495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900E8BF-182E-A633-82C1-E061F310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EA263E8-6AEA-EE47-5055-D4A2C83E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F87AA38-A61D-5077-7402-CE5B3A98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8931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3ADF5C-D7CF-7F60-627D-5A0D9AB4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6795C7-02AB-55A3-3536-072405D2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5A9961-C833-43E0-CB36-57C9953EE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4FE83C-8034-D910-E66F-81CE0565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BDB02C-68BD-A371-12C0-CC90CB7F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3FBD09-B64D-8F40-7378-60EE308A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1586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035CAE-7115-5CF8-B880-8E3950C8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77C6FD-AC9D-016A-0A12-529A8A92B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A34078-C3E0-81AC-9830-250B7064C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036BD8-AEB9-778A-A957-F8E225B3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78AA64-3D69-CEA8-1AD2-CEA535BD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CC92F35-0DDE-6159-B4C1-72130CCF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947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6ED6452-8F53-6DB7-D972-6492EED7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F24CB7-A2DF-5C40-54B2-DB317B507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F1F5CE-3D0D-2638-889B-4B51F92C4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FF39-44C5-4789-A42B-B5FC633E0470}" type="datetimeFigureOut">
              <a:rPr lang="nn-NO" smtClean="0"/>
              <a:t>08.02.2024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AC30A5-1692-6968-362A-ED5CF9AD9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BCB9A7-77BB-7E72-36C0-0A4C37F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018B-BA80-4814-B7BA-EF529071036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6256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udir.no/laring-og-trivsel/skolemiljo/tiltak-skolemiljo/skolemiljotiltak-fellesskap-og-milj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ilederen.no/Veilederen/Skole/Oppslagsverk/skjemaer-maler-og-prosedyrer/aktivitetsplan-skolemilj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CE9A831D-3D1D-46D8-B43C-AA31F576B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4065" y="4102217"/>
            <a:ext cx="6503324" cy="1812288"/>
          </a:xfrm>
        </p:spPr>
        <p:txBody>
          <a:bodyPr>
            <a:normAutofit/>
          </a:bodyPr>
          <a:lstStyle/>
          <a:p>
            <a:endParaRPr lang="nb-NO" sz="4000" dirty="0">
              <a:latin typeface="Neo Sans" panose="02000506020000020004" pitchFamily="2" charset="0"/>
            </a:endParaRPr>
          </a:p>
          <a:p>
            <a:r>
              <a:rPr lang="nb-NO" sz="4000" dirty="0">
                <a:latin typeface="Neo Sans" panose="02000506020000020004" pitchFamily="2" charset="0"/>
              </a:rPr>
              <a:t>i </a:t>
            </a:r>
            <a:r>
              <a:rPr lang="nb-NO" sz="4000" dirty="0" err="1">
                <a:latin typeface="Neo Sans" panose="02000506020000020004" pitchFamily="2" charset="0"/>
              </a:rPr>
              <a:t>eit</a:t>
            </a:r>
            <a:r>
              <a:rPr lang="nb-NO" sz="4000" dirty="0">
                <a:latin typeface="Neo Sans" panose="02000506020000020004" pitchFamily="2" charset="0"/>
              </a:rPr>
              <a:t> systemisk perspektiv</a:t>
            </a:r>
            <a:endParaRPr lang="nn-NO" sz="4000" dirty="0">
              <a:latin typeface="Neo Sans" panose="0200050602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125" y="0"/>
            <a:ext cx="3097876" cy="68647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39" y="-179895"/>
            <a:ext cx="1706883" cy="159410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67" y="-98510"/>
            <a:ext cx="3126558" cy="686585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F803E5B-4667-4CA8-A549-88639B23A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400" y="1972051"/>
            <a:ext cx="8500653" cy="2554647"/>
          </a:xfrm>
        </p:spPr>
        <p:txBody>
          <a:bodyPr>
            <a:normAutofit/>
          </a:bodyPr>
          <a:lstStyle/>
          <a:p>
            <a:r>
              <a:rPr lang="nb-NO" sz="8800" b="1" dirty="0">
                <a:solidFill>
                  <a:schemeClr val="accent2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Pedagogisk analyse</a:t>
            </a:r>
            <a:endParaRPr lang="nn-NO" sz="8800" b="1" dirty="0">
              <a:solidFill>
                <a:schemeClr val="accent2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2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6192589" y="196960"/>
            <a:ext cx="5654335" cy="116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Samanhengsirkelen</a:t>
            </a:r>
            <a:endParaRPr lang="nn-NO" b="1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B6EC070-2E11-E149-D5CD-AB637241AF75}"/>
              </a:ext>
            </a:extLst>
          </p:cNvPr>
          <p:cNvSpPr txBox="1">
            <a:spLocks/>
          </p:cNvSpPr>
          <p:nvPr/>
        </p:nvSpPr>
        <p:spPr>
          <a:xfrm>
            <a:off x="110076" y="402936"/>
            <a:ext cx="4699011" cy="5633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26533"/>
                </a:solidFill>
                <a:latin typeface="Neo Sans" panose="02000506020000020004" pitchFamily="2" charset="0"/>
              </a:rPr>
              <a:t>Tre perspektiv:</a:t>
            </a:r>
          </a:p>
          <a:p>
            <a:endParaRPr lang="nb-NO" sz="2800" b="1" dirty="0">
              <a:latin typeface="Neo Sans" panose="02000506020000020004" pitchFamily="2" charset="0"/>
            </a:endParaRPr>
          </a:p>
          <a:p>
            <a:endParaRPr lang="nb-NO" sz="2800" b="1" dirty="0">
              <a:latin typeface="Neo Sans" panose="02000506020000020004" pitchFamily="2" charset="0"/>
            </a:endParaRPr>
          </a:p>
          <a:p>
            <a:endParaRPr lang="nb-NO" sz="28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1" dirty="0">
                <a:latin typeface="Neo Sans" panose="02000506020000020004" pitchFamily="2" charset="0"/>
              </a:rPr>
              <a:t>Det kontekstuelle perspektiv </a:t>
            </a:r>
            <a:r>
              <a:rPr lang="nb-NO" sz="2000" dirty="0">
                <a:latin typeface="Neo Sans" panose="02000506020000020004" pitchFamily="2" charset="0"/>
              </a:rPr>
              <a:t>– </a:t>
            </a:r>
            <a:r>
              <a:rPr lang="nb-NO" sz="2000" dirty="0" err="1">
                <a:latin typeface="Neo Sans" panose="02000506020000020004" pitchFamily="2" charset="0"/>
              </a:rPr>
              <a:t>omgjevnader</a:t>
            </a:r>
            <a:r>
              <a:rPr lang="nb-NO" sz="2000" dirty="0">
                <a:latin typeface="Neo Sans" panose="02000506020000020004" pitchFamily="2" charset="0"/>
              </a:rPr>
              <a:t> og sosiale </a:t>
            </a:r>
            <a:r>
              <a:rPr lang="nb-NO" sz="2000" dirty="0" err="1">
                <a:latin typeface="Neo Sans" panose="02000506020000020004" pitchFamily="2" charset="0"/>
              </a:rPr>
              <a:t>samanhenger</a:t>
            </a:r>
            <a:endParaRPr lang="nb-NO" sz="2000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1" dirty="0">
                <a:latin typeface="Neo Sans" panose="02000506020000020004" pitchFamily="2" charset="0"/>
              </a:rPr>
              <a:t>Aktørperspektiv</a:t>
            </a:r>
            <a:r>
              <a:rPr lang="nb-NO" sz="2000" dirty="0">
                <a:latin typeface="Neo Sans" panose="02000506020000020004" pitchFamily="2" charset="0"/>
              </a:rPr>
              <a:t> –korleis eleven tek val og utfører </a:t>
            </a:r>
            <a:r>
              <a:rPr lang="nb-NO" sz="2000" dirty="0" err="1">
                <a:latin typeface="Neo Sans" panose="02000506020000020004" pitchFamily="2" charset="0"/>
              </a:rPr>
              <a:t>handlingar</a:t>
            </a:r>
            <a:r>
              <a:rPr lang="nb-NO" sz="2000" dirty="0">
                <a:latin typeface="Neo Sans" panose="02000506020000020004" pitchFamily="2" charset="0"/>
              </a:rPr>
              <a:t> ut </a:t>
            </a:r>
            <a:r>
              <a:rPr lang="nb-NO" sz="2000" dirty="0" err="1">
                <a:latin typeface="Neo Sans" panose="02000506020000020004" pitchFamily="2" charset="0"/>
              </a:rPr>
              <a:t>frå</a:t>
            </a:r>
            <a:r>
              <a:rPr lang="nb-NO" sz="2000" dirty="0">
                <a:latin typeface="Neo Sans" panose="02000506020000020004" pitchFamily="2" charset="0"/>
              </a:rPr>
              <a:t> sine </a:t>
            </a:r>
            <a:r>
              <a:rPr lang="nb-NO" sz="2000" dirty="0" err="1">
                <a:latin typeface="Neo Sans" panose="02000506020000020004" pitchFamily="2" charset="0"/>
              </a:rPr>
              <a:t>forutsetningar</a:t>
            </a:r>
            <a:endParaRPr lang="nb-NO" sz="2000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1" dirty="0">
                <a:latin typeface="Neo Sans" panose="02000506020000020004" pitchFamily="2" charset="0"/>
              </a:rPr>
              <a:t>Individperspektivet</a:t>
            </a:r>
            <a:r>
              <a:rPr lang="nb-NO" sz="2000" dirty="0">
                <a:latin typeface="Neo Sans" panose="02000506020000020004" pitchFamily="2" charset="0"/>
              </a:rPr>
              <a:t> – </a:t>
            </a:r>
            <a:r>
              <a:rPr lang="nb-NO" sz="2000" dirty="0" err="1">
                <a:latin typeface="Neo Sans" panose="02000506020000020004" pitchFamily="2" charset="0"/>
              </a:rPr>
              <a:t>eigenskapar</a:t>
            </a:r>
            <a:r>
              <a:rPr lang="nb-NO" sz="2000" dirty="0">
                <a:latin typeface="Neo Sans" panose="02000506020000020004" pitchFamily="2" charset="0"/>
              </a:rPr>
              <a:t> og </a:t>
            </a:r>
            <a:r>
              <a:rPr lang="nb-NO" sz="2000" dirty="0" err="1">
                <a:latin typeface="Neo Sans" panose="02000506020000020004" pitchFamily="2" charset="0"/>
              </a:rPr>
              <a:t>forutsetningar</a:t>
            </a:r>
            <a:r>
              <a:rPr lang="nb-NO" sz="2000" dirty="0">
                <a:latin typeface="Neo Sans" panose="02000506020000020004" pitchFamily="2" charset="0"/>
              </a:rPr>
              <a:t> eleven </a:t>
            </a:r>
            <a:r>
              <a:rPr lang="nb-NO" sz="2000" dirty="0" err="1">
                <a:latin typeface="Neo Sans" panose="02000506020000020004" pitchFamily="2" charset="0"/>
              </a:rPr>
              <a:t>ikkje</a:t>
            </a:r>
            <a:r>
              <a:rPr lang="nb-NO" sz="2000" dirty="0">
                <a:latin typeface="Neo Sans" panose="02000506020000020004" pitchFamily="2" charset="0"/>
              </a:rPr>
              <a:t> kan styra </a:t>
            </a:r>
            <a:r>
              <a:rPr lang="nb-NO" sz="2000" dirty="0" err="1">
                <a:latin typeface="Neo Sans" panose="02000506020000020004" pitchFamily="2" charset="0"/>
              </a:rPr>
              <a:t>sjølv</a:t>
            </a:r>
            <a:endParaRPr lang="nb-NO" sz="2000" dirty="0">
              <a:latin typeface="Neo Sans" panose="02000506020000020004" pitchFamily="2" charset="0"/>
            </a:endParaRPr>
          </a:p>
          <a:p>
            <a:endParaRPr lang="nb-NO" sz="2800" b="1" dirty="0">
              <a:latin typeface="Neo Sans" panose="02000506020000020004" pitchFamily="2" charset="0"/>
            </a:endParaRPr>
          </a:p>
          <a:p>
            <a:endParaRPr lang="nb-NO" sz="2800" b="1" dirty="0">
              <a:latin typeface="Neo Sans" panose="02000506020000020004" pitchFamily="2" charset="0"/>
            </a:endParaRPr>
          </a:p>
          <a:p>
            <a:endParaRPr lang="nn-NO" sz="28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B7A9E7B-7161-2E9A-8312-82C20E047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65" y="1909945"/>
            <a:ext cx="5351019" cy="419465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501AF1-658B-1644-A9CC-C9858B840514}"/>
              </a:ext>
            </a:extLst>
          </p:cNvPr>
          <p:cNvSpPr txBox="1"/>
          <p:nvPr/>
        </p:nvSpPr>
        <p:spPr>
          <a:xfrm>
            <a:off x="5462438" y="2200252"/>
            <a:ext cx="109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Neo Sans" panose="02000506020000020004" pitchFamily="2" charset="0"/>
              </a:rPr>
              <a:t>Tiltak vert sett inn her</a:t>
            </a:r>
            <a:endParaRPr lang="nn-NO" sz="1200" b="1" dirty="0">
              <a:latin typeface="Neo Sans" panose="02000506020000020004" pitchFamily="2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972B2A3-165F-516B-94DA-7FCBDCF75F20}"/>
              </a:ext>
            </a:extLst>
          </p:cNvPr>
          <p:cNvSpPr txBox="1"/>
          <p:nvPr/>
        </p:nvSpPr>
        <p:spPr>
          <a:xfrm>
            <a:off x="11115368" y="1910560"/>
            <a:ext cx="107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Neo Sans" panose="02000506020000020004" pitchFamily="2" charset="0"/>
              </a:rPr>
              <a:t>Tiltak vert </a:t>
            </a:r>
            <a:r>
              <a:rPr lang="nb-NO" sz="1200" b="1" dirty="0" err="1">
                <a:latin typeface="Neo Sans" panose="02000506020000020004" pitchFamily="2" charset="0"/>
              </a:rPr>
              <a:t>ikkje</a:t>
            </a:r>
            <a:r>
              <a:rPr lang="nb-NO" sz="1200" b="1" dirty="0">
                <a:latin typeface="Neo Sans" panose="02000506020000020004" pitchFamily="2" charset="0"/>
              </a:rPr>
              <a:t> sett inn her</a:t>
            </a:r>
            <a:endParaRPr lang="nn-NO" sz="1200" b="1" dirty="0">
              <a:latin typeface="Neo Sans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3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192665" y="196960"/>
            <a:ext cx="5654335" cy="116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Samanhengsirkelen</a:t>
            </a:r>
            <a:endParaRPr lang="nn-NO" b="1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EE50F73-B02B-DA27-0285-162461BB1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18" y="1366345"/>
            <a:ext cx="3470503" cy="299939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8EC93EF-D5E1-C16E-79DB-4A04CDF6D58E}"/>
              </a:ext>
            </a:extLst>
          </p:cNvPr>
          <p:cNvSpPr txBox="1"/>
          <p:nvPr/>
        </p:nvSpPr>
        <p:spPr>
          <a:xfrm>
            <a:off x="264118" y="2837039"/>
            <a:ext cx="2603624" cy="239696"/>
          </a:xfrm>
          <a:prstGeom prst="rect">
            <a:avLst/>
          </a:prstGeom>
          <a:solidFill>
            <a:srgbClr val="F26533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577EA73E-8E62-BBBA-51D1-9E3F7AB64EED}"/>
              </a:ext>
            </a:extLst>
          </p:cNvPr>
          <p:cNvSpPr txBox="1">
            <a:spLocks/>
          </p:cNvSpPr>
          <p:nvPr/>
        </p:nvSpPr>
        <p:spPr>
          <a:xfrm>
            <a:off x="264118" y="4377211"/>
            <a:ext cx="5654335" cy="145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latin typeface="Neo Sans" panose="02000506020000020004" pitchFamily="2" charset="0"/>
              </a:rPr>
              <a:t>Det må </a:t>
            </a:r>
            <a:r>
              <a:rPr lang="nb-NO" sz="2000" dirty="0" err="1">
                <a:latin typeface="Neo Sans" panose="02000506020000020004" pitchFamily="2" charset="0"/>
              </a:rPr>
              <a:t>vera</a:t>
            </a:r>
            <a:r>
              <a:rPr lang="nb-NO" sz="2000" dirty="0">
                <a:latin typeface="Neo Sans" panose="02000506020000020004" pitchFamily="2" charset="0"/>
              </a:rPr>
              <a:t> </a:t>
            </a:r>
            <a:r>
              <a:rPr lang="nb-NO" sz="2000" dirty="0" err="1">
                <a:latin typeface="Neo Sans" panose="02000506020000020004" pitchFamily="2" charset="0"/>
              </a:rPr>
              <a:t>ein</a:t>
            </a:r>
            <a:r>
              <a:rPr lang="nb-NO" sz="2000" dirty="0">
                <a:latin typeface="Neo Sans" panose="02000506020000020004" pitchFamily="2" charset="0"/>
              </a:rPr>
              <a:t> </a:t>
            </a:r>
            <a:r>
              <a:rPr lang="nb-NO" sz="2000" dirty="0" err="1">
                <a:latin typeface="Neo Sans" panose="02000506020000020004" pitchFamily="2" charset="0"/>
              </a:rPr>
              <a:t>raud</a:t>
            </a:r>
            <a:r>
              <a:rPr lang="nb-NO" sz="2000" dirty="0">
                <a:latin typeface="Neo Sans" panose="02000506020000020004" pitchFamily="2" charset="0"/>
              </a:rPr>
              <a:t> tråd mellom tiltak og problemformulering. Tiltaka må </a:t>
            </a:r>
            <a:r>
              <a:rPr lang="nb-NO" sz="2000" dirty="0" err="1">
                <a:latin typeface="Neo Sans" panose="02000506020000020004" pitchFamily="2" charset="0"/>
              </a:rPr>
              <a:t>vera</a:t>
            </a:r>
            <a:r>
              <a:rPr lang="nb-NO" sz="2000" dirty="0">
                <a:latin typeface="Neo Sans" panose="02000506020000020004" pitchFamily="2" charset="0"/>
              </a:rPr>
              <a:t> forskningsbaserte. Kjelde til tiltak kan </a:t>
            </a:r>
            <a:r>
              <a:rPr lang="nb-NO" sz="2000" dirty="0" err="1">
                <a:latin typeface="Neo Sans" panose="02000506020000020004" pitchFamily="2" charset="0"/>
              </a:rPr>
              <a:t>ein</a:t>
            </a:r>
            <a:r>
              <a:rPr lang="nb-NO" sz="2000" dirty="0">
                <a:latin typeface="Neo Sans" panose="02000506020000020004" pitchFamily="2" charset="0"/>
              </a:rPr>
              <a:t> blant anna </a:t>
            </a:r>
            <a:r>
              <a:rPr lang="nb-NO" sz="2000" dirty="0" err="1">
                <a:latin typeface="Neo Sans" panose="02000506020000020004" pitchFamily="2" charset="0"/>
              </a:rPr>
              <a:t>finna</a:t>
            </a:r>
            <a:r>
              <a:rPr lang="nb-NO" sz="2000" dirty="0">
                <a:latin typeface="Neo Sans" panose="02000506020000020004" pitchFamily="2" charset="0"/>
              </a:rPr>
              <a:t> på </a:t>
            </a:r>
            <a:r>
              <a:rPr lang="nb-NO" sz="2000" dirty="0" err="1">
                <a:latin typeface="Neo Sans" panose="02000506020000020004" pitchFamily="2" charset="0"/>
                <a:hlinkClick r:id="rId4"/>
              </a:rPr>
              <a:t>Udir</a:t>
            </a:r>
            <a:r>
              <a:rPr lang="nb-NO" sz="2000" dirty="0">
                <a:latin typeface="Neo Sans" panose="02000506020000020004" pitchFamily="2" charset="0"/>
                <a:hlinkClick r:id="rId4"/>
              </a:rPr>
              <a:t>.</a:t>
            </a:r>
            <a:endParaRPr lang="nn-NO" sz="2000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2EAF137-5AB9-C5AC-F95F-A27E0E66E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549" y="0"/>
            <a:ext cx="5769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8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208463" y="53376"/>
            <a:ext cx="869632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Aktivitetsplan</a:t>
            </a:r>
            <a:endParaRPr lang="nn-NO" b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477599D-CAE9-297B-A469-19F77834A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407" y="89846"/>
            <a:ext cx="4687199" cy="676815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E610E15-A9B0-9FF9-4691-1E1A4BCDE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90" y="2067384"/>
            <a:ext cx="3470503" cy="299939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91D651B-3697-0272-141B-F16E3BC81DE0}"/>
              </a:ext>
            </a:extLst>
          </p:cNvPr>
          <p:cNvSpPr txBox="1"/>
          <p:nvPr/>
        </p:nvSpPr>
        <p:spPr>
          <a:xfrm>
            <a:off x="284311" y="4185778"/>
            <a:ext cx="2603624" cy="756000"/>
          </a:xfrm>
          <a:prstGeom prst="rect">
            <a:avLst/>
          </a:prstGeom>
          <a:solidFill>
            <a:srgbClr val="F26533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97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9632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Forankring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199" y="1541462"/>
            <a:ext cx="9839325" cy="1887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Me nytta </a:t>
            </a:r>
            <a:r>
              <a:rPr lang="nb-NO" sz="2400" b="1" dirty="0" err="1">
                <a:latin typeface="Neo Sans" panose="02000506020000020004" pitchFamily="2" charset="0"/>
              </a:rPr>
              <a:t>ein</a:t>
            </a:r>
            <a:r>
              <a:rPr lang="nb-NO" sz="2400" b="1" dirty="0">
                <a:latin typeface="Neo Sans" panose="02000506020000020004" pitchFamily="2" charset="0"/>
              </a:rPr>
              <a:t> planleggingsdag på å setta oss inn i kva pedagogisk analyse var for </a:t>
            </a:r>
            <a:r>
              <a:rPr lang="nb-NO" sz="2400" b="1" dirty="0" err="1">
                <a:latin typeface="Neo Sans" panose="02000506020000020004" pitchFamily="2" charset="0"/>
              </a:rPr>
              <a:t>noko</a:t>
            </a:r>
            <a:r>
              <a:rPr lang="nb-NO" sz="2400" b="1" dirty="0">
                <a:latin typeface="Neo Sans" panose="02000506020000020004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Dette for å få forankring hos personalet.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DC1D9-6B84-1A10-A2A8-2977C177C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440" y="2934832"/>
            <a:ext cx="6303080" cy="355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22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9632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Arbeidsmøte - </a:t>
            </a:r>
            <a:r>
              <a:rPr lang="nb-NO" b="1" dirty="0" err="1">
                <a:latin typeface="Neo Sans" panose="02000506020000020004" pitchFamily="2" charset="0"/>
              </a:rPr>
              <a:t>lærar</a:t>
            </a:r>
            <a:r>
              <a:rPr lang="nb-NO" b="1" dirty="0">
                <a:latin typeface="Neo Sans" panose="02000506020000020004" pitchFamily="2" charset="0"/>
              </a:rPr>
              <a:t>/</a:t>
            </a:r>
            <a:r>
              <a:rPr lang="nb-NO" b="1" dirty="0" err="1">
                <a:latin typeface="Neo Sans" panose="02000506020000020004" pitchFamily="2" charset="0"/>
              </a:rPr>
              <a:t>skuleleiinga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199" y="1541462"/>
            <a:ext cx="9839325" cy="925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Me </a:t>
            </a:r>
            <a:r>
              <a:rPr lang="nb-NO" sz="2400" b="1" dirty="0" err="1">
                <a:latin typeface="Neo Sans" panose="02000506020000020004" pitchFamily="2" charset="0"/>
              </a:rPr>
              <a:t>såg</a:t>
            </a:r>
            <a:r>
              <a:rPr lang="nb-NO" sz="2400" b="1" dirty="0">
                <a:latin typeface="Neo Sans" panose="02000506020000020004" pitchFamily="2" charset="0"/>
              </a:rPr>
              <a:t> at </a:t>
            </a:r>
            <a:r>
              <a:rPr lang="nb-NO" sz="2400" b="1" dirty="0" err="1">
                <a:latin typeface="Neo Sans" panose="02000506020000020004" pitchFamily="2" charset="0"/>
              </a:rPr>
              <a:t>utfordringar</a:t>
            </a:r>
            <a:r>
              <a:rPr lang="nb-NO" sz="2400" b="1" dirty="0">
                <a:latin typeface="Neo Sans" panose="02000506020000020004" pitchFamily="2" charset="0"/>
              </a:rPr>
              <a:t> i møte med skulemiljøsaker ofte er at </a:t>
            </a:r>
            <a:r>
              <a:rPr lang="nb-NO" sz="2400" b="1" dirty="0" err="1">
                <a:latin typeface="Neo Sans" panose="02000506020000020004" pitchFamily="2" charset="0"/>
              </a:rPr>
              <a:t>ein</a:t>
            </a:r>
            <a:r>
              <a:rPr lang="nb-NO" sz="2400" b="1" dirty="0">
                <a:latin typeface="Neo Sans" panose="02000506020000020004" pitchFamily="2" charset="0"/>
              </a:rPr>
              <a:t> blir for vag og generell i </a:t>
            </a:r>
            <a:r>
              <a:rPr lang="nb-NO" sz="2400" b="1" dirty="0" err="1">
                <a:latin typeface="Neo Sans" panose="02000506020000020004" pitchFamily="2" charset="0"/>
              </a:rPr>
              <a:t>målformuleringane</a:t>
            </a:r>
            <a:r>
              <a:rPr lang="nb-NO" sz="2400" b="1" dirty="0">
                <a:latin typeface="Neo Sans" panose="02000506020000020004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AF1DA90-3CAD-BC88-E209-928E15DC699D}"/>
              </a:ext>
            </a:extLst>
          </p:cNvPr>
          <p:cNvSpPr txBox="1"/>
          <p:nvPr/>
        </p:nvSpPr>
        <p:spPr>
          <a:xfrm>
            <a:off x="2786064" y="3052198"/>
            <a:ext cx="61817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800" b="1" i="1" dirty="0">
                <a:latin typeface="Neo Sans" panose="02000506020000020004" pitchFamily="2" charset="0"/>
              </a:rPr>
              <a:t>Skuleleiinga oppfordra lærarane til å «booka» ein halvtime i kalenderen til rektor eller avdelingsleiarane, slik at ein saman jobba med pedagogisk analyse i §9a-saker.</a:t>
            </a:r>
          </a:p>
        </p:txBody>
      </p:sp>
    </p:spTree>
    <p:extLst>
      <p:ext uri="{BB962C8B-B14F-4D97-AF65-F5344CB8AC3E}">
        <p14:creationId xmlns:p14="http://schemas.microsoft.com/office/powerpoint/2010/main" val="84705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598891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Læra i </a:t>
            </a:r>
            <a:r>
              <a:rPr lang="nb-NO" b="1" dirty="0" err="1">
                <a:latin typeface="Neo Sans" panose="02000506020000020004" pitchFamily="2" charset="0"/>
              </a:rPr>
              <a:t>saman</a:t>
            </a:r>
            <a:r>
              <a:rPr lang="nb-NO" b="1" dirty="0">
                <a:latin typeface="Neo Sans" panose="02000506020000020004" pitchFamily="2" charset="0"/>
              </a:rPr>
              <a:t> - kompetansespreiing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199" y="1541462"/>
            <a:ext cx="9839325" cy="925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Ved at </a:t>
            </a:r>
            <a:r>
              <a:rPr lang="nb-NO" sz="2400" b="1" dirty="0" err="1">
                <a:latin typeface="Neo Sans" panose="02000506020000020004" pitchFamily="2" charset="0"/>
              </a:rPr>
              <a:t>skuleleiinga</a:t>
            </a:r>
            <a:r>
              <a:rPr lang="nb-NO" sz="2400" b="1" dirty="0">
                <a:latin typeface="Neo Sans" panose="02000506020000020004" pitchFamily="2" charset="0"/>
              </a:rPr>
              <a:t> vart med </a:t>
            </a:r>
            <a:r>
              <a:rPr lang="nb-NO" sz="2400" b="1" dirty="0" err="1">
                <a:latin typeface="Neo Sans" panose="02000506020000020004" pitchFamily="2" charset="0"/>
              </a:rPr>
              <a:t>lærarane</a:t>
            </a:r>
            <a:r>
              <a:rPr lang="nb-NO" sz="2400" b="1" dirty="0">
                <a:latin typeface="Neo Sans" panose="02000506020000020004" pitchFamily="2" charset="0"/>
              </a:rPr>
              <a:t> i arbeidet, gjorde at </a:t>
            </a:r>
            <a:r>
              <a:rPr lang="nb-NO" sz="2400" b="1" dirty="0" err="1">
                <a:latin typeface="Neo Sans" panose="02000506020000020004" pitchFamily="2" charset="0"/>
              </a:rPr>
              <a:t>leiarane</a:t>
            </a:r>
            <a:r>
              <a:rPr lang="nb-NO" sz="2400" b="1" dirty="0">
                <a:latin typeface="Neo Sans" panose="02000506020000020004" pitchFamily="2" charset="0"/>
              </a:rPr>
              <a:t> kunne spre kunnskap </a:t>
            </a:r>
            <a:r>
              <a:rPr lang="nb-NO" sz="2400" b="1" dirty="0" err="1">
                <a:latin typeface="Neo Sans" panose="02000506020000020004" pitchFamily="2" charset="0"/>
              </a:rPr>
              <a:t>vidare</a:t>
            </a:r>
            <a:r>
              <a:rPr lang="nb-NO" sz="2400" b="1" dirty="0">
                <a:latin typeface="Neo Sans" panose="02000506020000020004" pitchFamily="2" charset="0"/>
              </a:rPr>
              <a:t> til andre §9a-saker.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951B739-58AC-34A4-CDFF-E176A06ED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856" y="2534372"/>
            <a:ext cx="4229389" cy="3920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CE52BCD-9B57-CB23-72FA-871FEA1761D9}"/>
              </a:ext>
            </a:extLst>
          </p:cNvPr>
          <p:cNvSpPr txBox="1"/>
          <p:nvPr/>
        </p:nvSpPr>
        <p:spPr>
          <a:xfrm>
            <a:off x="4169773" y="4895851"/>
            <a:ext cx="1419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err="1">
                <a:solidFill>
                  <a:schemeClr val="bg1">
                    <a:lumMod val="50000"/>
                  </a:schemeClr>
                </a:solidFill>
              </a:rPr>
              <a:t>Lærar</a:t>
            </a:r>
            <a:endParaRPr lang="nn-NO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3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96325" cy="1214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Læra </a:t>
            </a:r>
            <a:r>
              <a:rPr lang="nb-NO" b="1" dirty="0" err="1">
                <a:latin typeface="Neo Sans" panose="02000506020000020004" pitchFamily="2" charset="0"/>
              </a:rPr>
              <a:t>saman</a:t>
            </a:r>
            <a:r>
              <a:rPr lang="nb-NO" b="1" dirty="0">
                <a:latin typeface="Neo Sans" panose="02000506020000020004" pitchFamily="2" charset="0"/>
              </a:rPr>
              <a:t> i kollegiet - systemperspektivet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200" y="1774542"/>
            <a:ext cx="9839325" cy="9255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err="1">
                <a:latin typeface="Neo Sans" panose="02000506020000020004" pitchFamily="2" charset="0"/>
              </a:rPr>
              <a:t>Skuleåret</a:t>
            </a:r>
            <a:r>
              <a:rPr lang="nb-NO" sz="2400" b="1" dirty="0">
                <a:latin typeface="Neo Sans" panose="02000506020000020004" pitchFamily="2" charset="0"/>
              </a:rPr>
              <a:t> 22-23 vart Hystad skule med i Læringsmiljøprosjektet. </a:t>
            </a:r>
            <a:r>
              <a:rPr lang="nb-NO" sz="2400" b="1" dirty="0" err="1">
                <a:latin typeface="Neo Sans" panose="02000506020000020004" pitchFamily="2" charset="0"/>
              </a:rPr>
              <a:t>Eit</a:t>
            </a:r>
            <a:r>
              <a:rPr lang="nb-NO" sz="2400" b="1" dirty="0">
                <a:latin typeface="Neo Sans" panose="02000506020000020004" pitchFamily="2" charset="0"/>
              </a:rPr>
              <a:t> prosjekt </a:t>
            </a:r>
            <a:r>
              <a:rPr lang="nb-NO" sz="2400" b="1" dirty="0" err="1">
                <a:latin typeface="Neo Sans" panose="02000506020000020004" pitchFamily="2" charset="0"/>
              </a:rPr>
              <a:t>frå</a:t>
            </a:r>
            <a:r>
              <a:rPr lang="nb-NO" sz="2400" b="1" dirty="0">
                <a:latin typeface="Neo Sans" panose="02000506020000020004" pitchFamily="2" charset="0"/>
              </a:rPr>
              <a:t> </a:t>
            </a:r>
            <a:r>
              <a:rPr lang="nb-NO" sz="2400" b="1" dirty="0" err="1">
                <a:latin typeface="Neo Sans" panose="02000506020000020004" pitchFamily="2" charset="0"/>
              </a:rPr>
              <a:t>Udir</a:t>
            </a:r>
            <a:r>
              <a:rPr lang="nb-NO" sz="2400" b="1" dirty="0">
                <a:latin typeface="Neo Sans" panose="02000506020000020004" pitchFamily="2" charset="0"/>
              </a:rPr>
              <a:t>, som Læringsmiljøsenteret i Stavanger </a:t>
            </a:r>
            <a:r>
              <a:rPr lang="nb-NO" sz="2400" b="1" dirty="0" err="1">
                <a:latin typeface="Neo Sans" panose="02000506020000020004" pitchFamily="2" charset="0"/>
              </a:rPr>
              <a:t>driftar</a:t>
            </a:r>
            <a:r>
              <a:rPr lang="nb-NO" sz="2400" b="1" dirty="0">
                <a:latin typeface="Neo Sans" panose="02000506020000020004" pitchFamily="2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AF1DA90-3CAD-BC88-E209-928E15DC699D}"/>
              </a:ext>
            </a:extLst>
          </p:cNvPr>
          <p:cNvSpPr txBox="1"/>
          <p:nvPr/>
        </p:nvSpPr>
        <p:spPr>
          <a:xfrm>
            <a:off x="2786064" y="3052198"/>
            <a:ext cx="61817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i="1" dirty="0">
                <a:latin typeface="Neo Sans" panose="02000506020000020004" pitchFamily="2" charset="0"/>
              </a:rPr>
              <a:t>Målet med læringsmiljøprosjektet er å «</a:t>
            </a:r>
            <a:r>
              <a:rPr lang="nb-NO" sz="2800" b="1" i="1" dirty="0" err="1">
                <a:latin typeface="Neo Sans" panose="02000506020000020004" pitchFamily="2" charset="0"/>
              </a:rPr>
              <a:t>fremja</a:t>
            </a:r>
            <a:r>
              <a:rPr lang="nb-NO" sz="2800" b="1" i="1" dirty="0">
                <a:latin typeface="Neo Sans" panose="02000506020000020004" pitchFamily="2" charset="0"/>
              </a:rPr>
              <a:t> </a:t>
            </a:r>
            <a:r>
              <a:rPr lang="nb-NO" sz="2800" b="1" i="1" dirty="0" err="1">
                <a:latin typeface="Neo Sans" panose="02000506020000020004" pitchFamily="2" charset="0"/>
              </a:rPr>
              <a:t>eit</a:t>
            </a:r>
            <a:r>
              <a:rPr lang="nb-NO" sz="2800" b="1" i="1" dirty="0">
                <a:latin typeface="Neo Sans" panose="02000506020000020004" pitchFamily="2" charset="0"/>
              </a:rPr>
              <a:t> trygt og godt barnehage- og </a:t>
            </a:r>
            <a:r>
              <a:rPr lang="nb-NO" sz="2800" b="1" i="1" dirty="0" err="1">
                <a:latin typeface="Neo Sans" panose="02000506020000020004" pitchFamily="2" charset="0"/>
              </a:rPr>
              <a:t>skulemiljø</a:t>
            </a:r>
            <a:r>
              <a:rPr lang="nb-NO" sz="2800" b="1" i="1" dirty="0">
                <a:latin typeface="Neo Sans" panose="02000506020000020004" pitchFamily="2" charset="0"/>
              </a:rPr>
              <a:t> </a:t>
            </a:r>
            <a:r>
              <a:rPr lang="nb-NO" sz="2800" b="1" i="1" dirty="0" err="1">
                <a:latin typeface="Neo Sans" panose="02000506020000020004" pitchFamily="2" charset="0"/>
              </a:rPr>
              <a:t>utan</a:t>
            </a:r>
            <a:r>
              <a:rPr lang="nb-NO" sz="2800" b="1" i="1" dirty="0">
                <a:latin typeface="Neo Sans" panose="02000506020000020004" pitchFamily="2" charset="0"/>
              </a:rPr>
              <a:t> mistrivnad og </a:t>
            </a:r>
            <a:r>
              <a:rPr lang="nb-NO" sz="2800" b="1" i="1" dirty="0" err="1">
                <a:latin typeface="Neo Sans" panose="02000506020000020004" pitchFamily="2" charset="0"/>
              </a:rPr>
              <a:t>krenkingar</a:t>
            </a:r>
            <a:r>
              <a:rPr lang="nb-NO" sz="2800" b="1" i="1" dirty="0">
                <a:latin typeface="Neo Sans" panose="02000506020000020004" pitchFamily="2" charset="0"/>
              </a:rPr>
              <a:t> som mobbing, vald, diskriminering og trakassering.</a:t>
            </a:r>
          </a:p>
        </p:txBody>
      </p:sp>
    </p:spTree>
    <p:extLst>
      <p:ext uri="{BB962C8B-B14F-4D97-AF65-F5344CB8AC3E}">
        <p14:creationId xmlns:p14="http://schemas.microsoft.com/office/powerpoint/2010/main" val="67524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2578B33-9CD9-5B67-B7FF-4A9689A0C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4" y="0"/>
            <a:ext cx="11885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7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849D7FC-6383-7CFA-C065-425A9D54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6" y="0"/>
            <a:ext cx="1183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9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9632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Korleis </a:t>
            </a:r>
            <a:r>
              <a:rPr lang="nb-NO" b="1" dirty="0" err="1">
                <a:latin typeface="Neo Sans" panose="02000506020000020004" pitchFamily="2" charset="0"/>
              </a:rPr>
              <a:t>gjer</a:t>
            </a:r>
            <a:r>
              <a:rPr lang="nb-NO" b="1" dirty="0">
                <a:latin typeface="Neo Sans" panose="02000506020000020004" pitchFamily="2" charset="0"/>
              </a:rPr>
              <a:t> </a:t>
            </a:r>
            <a:r>
              <a:rPr lang="nb-NO" b="1" dirty="0" err="1">
                <a:latin typeface="Neo Sans" panose="02000506020000020004" pitchFamily="2" charset="0"/>
              </a:rPr>
              <a:t>me</a:t>
            </a:r>
            <a:r>
              <a:rPr lang="nb-NO" b="1" dirty="0">
                <a:latin typeface="Neo Sans" panose="02000506020000020004" pitchFamily="2" charset="0"/>
              </a:rPr>
              <a:t> dette i praksis?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200" y="1541462"/>
            <a:ext cx="6256664" cy="4951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Hystad skule har ei utviklingsgruppe der </a:t>
            </a:r>
            <a:r>
              <a:rPr lang="nb-NO" sz="2400" b="1" dirty="0" err="1">
                <a:latin typeface="Neo Sans" panose="02000506020000020004" pitchFamily="2" charset="0"/>
              </a:rPr>
              <a:t>sosiallærarar</a:t>
            </a:r>
            <a:r>
              <a:rPr lang="nb-NO" sz="2400" b="1" dirty="0">
                <a:latin typeface="Neo Sans" panose="02000506020000020004" pitchFamily="2" charset="0"/>
              </a:rPr>
              <a:t>, </a:t>
            </a:r>
            <a:r>
              <a:rPr lang="nb-NO" sz="2400" b="1" dirty="0" err="1">
                <a:latin typeface="Neo Sans" panose="02000506020000020004" pitchFamily="2" charset="0"/>
              </a:rPr>
              <a:t>leselærar</a:t>
            </a:r>
            <a:r>
              <a:rPr lang="nb-NO" sz="2400" b="1" dirty="0">
                <a:latin typeface="Neo Sans" panose="02000506020000020004" pitchFamily="2" charset="0"/>
              </a:rPr>
              <a:t>, </a:t>
            </a:r>
            <a:r>
              <a:rPr lang="nb-NO" sz="2400" b="1" dirty="0" err="1">
                <a:latin typeface="Neo Sans" panose="02000506020000020004" pitchFamily="2" charset="0"/>
              </a:rPr>
              <a:t>helsesjukepleiar</a:t>
            </a:r>
            <a:r>
              <a:rPr lang="nb-NO" sz="2400" b="1" dirty="0">
                <a:latin typeface="Neo Sans" panose="02000506020000020004" pitchFamily="2" charset="0"/>
              </a:rPr>
              <a:t>, ATG, </a:t>
            </a:r>
            <a:r>
              <a:rPr lang="nb-NO" sz="2400" b="1" dirty="0" err="1">
                <a:latin typeface="Neo Sans" panose="02000506020000020004" pitchFamily="2" charset="0"/>
              </a:rPr>
              <a:t>avdelingsleiar</a:t>
            </a:r>
            <a:r>
              <a:rPr lang="nb-NO" sz="2400" b="1" dirty="0">
                <a:latin typeface="Neo Sans" panose="02000506020000020004" pitchFamily="2" charset="0"/>
              </a:rPr>
              <a:t> 1.-4. trinn, </a:t>
            </a:r>
            <a:r>
              <a:rPr lang="nb-NO" sz="2400" b="1" dirty="0" err="1">
                <a:latin typeface="Neo Sans" panose="02000506020000020004" pitchFamily="2" charset="0"/>
              </a:rPr>
              <a:t>avdelingsleiar</a:t>
            </a:r>
            <a:r>
              <a:rPr lang="nb-NO" sz="2400" b="1" dirty="0">
                <a:latin typeface="Neo Sans" panose="02000506020000020004" pitchFamily="2" charset="0"/>
              </a:rPr>
              <a:t> 5,-7. trinn, </a:t>
            </a:r>
            <a:r>
              <a:rPr lang="nb-NO" sz="2400" b="1" dirty="0" err="1">
                <a:latin typeface="Neo Sans" panose="02000506020000020004" pitchFamily="2" charset="0"/>
              </a:rPr>
              <a:t>avdelingsleiar</a:t>
            </a:r>
            <a:r>
              <a:rPr lang="nb-NO" sz="2400" b="1" dirty="0">
                <a:latin typeface="Neo Sans" panose="02000506020000020004" pitchFamily="2" charset="0"/>
              </a:rPr>
              <a:t> SFO og rektor er  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err="1">
                <a:latin typeface="Neo Sans" panose="02000506020000020004" pitchFamily="2" charset="0"/>
              </a:rPr>
              <a:t>Sosiallærarane</a:t>
            </a:r>
            <a:r>
              <a:rPr lang="nb-NO" sz="2400" b="1" dirty="0">
                <a:latin typeface="Neo Sans" panose="02000506020000020004" pitchFamily="2" charset="0"/>
              </a:rPr>
              <a:t> er </a:t>
            </a:r>
            <a:r>
              <a:rPr lang="nb-NO" sz="2400" b="1" dirty="0" err="1">
                <a:latin typeface="Neo Sans" panose="02000506020000020004" pitchFamily="2" charset="0"/>
              </a:rPr>
              <a:t>etterkvart</a:t>
            </a:r>
            <a:r>
              <a:rPr lang="nb-NO" sz="2400" b="1" dirty="0">
                <a:latin typeface="Neo Sans" panose="02000506020000020004" pitchFamily="2" charset="0"/>
              </a:rPr>
              <a:t> også vorte </a:t>
            </a:r>
            <a:r>
              <a:rPr lang="nb-NO" sz="2400" b="1" dirty="0" err="1">
                <a:latin typeface="Neo Sans" panose="02000506020000020004" pitchFamily="2" charset="0"/>
              </a:rPr>
              <a:t>støttespelararar</a:t>
            </a:r>
            <a:r>
              <a:rPr lang="nb-NO" sz="2400" b="1" dirty="0">
                <a:latin typeface="Neo Sans" panose="02000506020000020004" pitchFamily="2" charset="0"/>
              </a:rPr>
              <a:t> for </a:t>
            </a:r>
            <a:r>
              <a:rPr lang="nb-NO" sz="2400" b="1" dirty="0" err="1">
                <a:latin typeface="Neo Sans" panose="02000506020000020004" pitchFamily="2" charset="0"/>
              </a:rPr>
              <a:t>lærarane</a:t>
            </a:r>
            <a:r>
              <a:rPr lang="nb-NO" sz="2400" b="1" dirty="0">
                <a:latin typeface="Neo Sans" panose="02000506020000020004" pitchFamily="2" charset="0"/>
              </a:rPr>
              <a:t> i arbeidet med pedagogisk analyse i skulemiljøsaker.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PPT har </a:t>
            </a:r>
            <a:r>
              <a:rPr lang="nb-NO" sz="2400" b="1" dirty="0" err="1">
                <a:latin typeface="Neo Sans" panose="02000506020000020004" pitchFamily="2" charset="0"/>
              </a:rPr>
              <a:t>vore</a:t>
            </a:r>
            <a:r>
              <a:rPr lang="nb-NO" sz="2400" b="1" dirty="0">
                <a:latin typeface="Neo Sans" panose="02000506020000020004" pitchFamily="2" charset="0"/>
              </a:rPr>
              <a:t> </a:t>
            </a:r>
            <a:r>
              <a:rPr lang="nb-NO" sz="2400" b="1" dirty="0" err="1">
                <a:latin typeface="Neo Sans" panose="02000506020000020004" pitchFamily="2" charset="0"/>
              </a:rPr>
              <a:t>ein</a:t>
            </a:r>
            <a:r>
              <a:rPr lang="nb-NO" sz="2400" b="1" dirty="0">
                <a:latin typeface="Neo Sans" panose="02000506020000020004" pitchFamily="2" charset="0"/>
              </a:rPr>
              <a:t> god </a:t>
            </a:r>
            <a:r>
              <a:rPr lang="nb-NO" sz="2400" b="1" dirty="0" err="1">
                <a:latin typeface="Neo Sans" panose="02000506020000020004" pitchFamily="2" charset="0"/>
              </a:rPr>
              <a:t>støttespelar</a:t>
            </a:r>
            <a:r>
              <a:rPr lang="nb-NO" sz="2400" b="1" dirty="0">
                <a:latin typeface="Neo Sans" panose="02000506020000020004" pitchFamily="2" charset="0"/>
              </a:rPr>
              <a:t>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1CC5BAF-2931-6D1B-2204-C10719EC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35" y="3646395"/>
            <a:ext cx="3316063" cy="232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1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9632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Litt av bakteppe…..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199" y="1541462"/>
            <a:ext cx="9839325" cy="1887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Me hadde ei dobbel §9a-sak til </a:t>
            </a:r>
            <a:r>
              <a:rPr lang="nb-NO" sz="2400" b="1" dirty="0" err="1">
                <a:latin typeface="Neo Sans" panose="02000506020000020004" pitchFamily="2" charset="0"/>
              </a:rPr>
              <a:t>Statsforvaltaren</a:t>
            </a:r>
            <a:r>
              <a:rPr lang="nb-NO" sz="2400" b="1" dirty="0">
                <a:latin typeface="Neo Sans" panose="02000506020000020004" pitchFamily="2" charset="0"/>
              </a:rPr>
              <a:t> i 2021. Då </a:t>
            </a:r>
            <a:r>
              <a:rPr lang="nb-NO" sz="2400" b="1" dirty="0" err="1">
                <a:latin typeface="Neo Sans" panose="02000506020000020004" pitchFamily="2" charset="0"/>
              </a:rPr>
              <a:t>fekk</a:t>
            </a:r>
            <a:r>
              <a:rPr lang="nb-NO" sz="2400" b="1" dirty="0">
                <a:latin typeface="Neo Sans" panose="02000506020000020004" pitchFamily="2" charset="0"/>
              </a:rPr>
              <a:t> </a:t>
            </a:r>
            <a:r>
              <a:rPr lang="nb-NO" sz="2400" b="1" dirty="0" err="1">
                <a:latin typeface="Neo Sans" panose="02000506020000020004" pitchFamily="2" charset="0"/>
              </a:rPr>
              <a:t>me</a:t>
            </a:r>
            <a:r>
              <a:rPr lang="nb-NO" sz="2400" b="1" dirty="0">
                <a:latin typeface="Neo Sans" panose="02000506020000020004" pitchFamily="2" charset="0"/>
              </a:rPr>
              <a:t> det travelt med å bli gode….(sånn </a:t>
            </a:r>
            <a:r>
              <a:rPr lang="nb-NO" sz="2400" b="1" dirty="0" err="1">
                <a:latin typeface="Neo Sans" panose="02000506020000020004" pitchFamily="2" charset="0"/>
              </a:rPr>
              <a:t>ca</a:t>
            </a:r>
            <a:r>
              <a:rPr lang="nb-NO" sz="2400" b="1" dirty="0">
                <a:latin typeface="Neo Sans" panose="02000506020000020004" pitchFamily="2" charset="0"/>
              </a:rPr>
              <a:t> 10 </a:t>
            </a:r>
            <a:r>
              <a:rPr lang="nb-NO" sz="2400" b="1" dirty="0" err="1">
                <a:latin typeface="Neo Sans" panose="02000506020000020004" pitchFamily="2" charset="0"/>
              </a:rPr>
              <a:t>dagar</a:t>
            </a:r>
            <a:r>
              <a:rPr lang="nb-NO" sz="2400" b="1" dirty="0">
                <a:latin typeface="Neo Sans" panose="02000506020000020004" pitchFamily="2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Me </a:t>
            </a:r>
            <a:r>
              <a:rPr lang="nb-NO" sz="2400" b="1" dirty="0" err="1">
                <a:latin typeface="Neo Sans" panose="02000506020000020004" pitchFamily="2" charset="0"/>
              </a:rPr>
              <a:t>byrja</a:t>
            </a:r>
            <a:r>
              <a:rPr lang="nb-NO" sz="2400" b="1" dirty="0">
                <a:latin typeface="Neo Sans" panose="02000506020000020004" pitchFamily="2" charset="0"/>
              </a:rPr>
              <a:t> då å bruka pedagogisk analyse i møte med §9a-saker.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Før det var </a:t>
            </a:r>
            <a:r>
              <a:rPr lang="nb-NO" sz="2400" b="1" dirty="0" err="1">
                <a:latin typeface="Neo Sans" panose="02000506020000020004" pitchFamily="2" charset="0"/>
              </a:rPr>
              <a:t>me</a:t>
            </a:r>
            <a:r>
              <a:rPr lang="nb-NO" sz="2400" b="1" dirty="0">
                <a:latin typeface="Neo Sans" panose="02000506020000020004" pitchFamily="2" charset="0"/>
              </a:rPr>
              <a:t> </a:t>
            </a:r>
            <a:r>
              <a:rPr lang="nb-NO" sz="2400" b="1" dirty="0" err="1">
                <a:latin typeface="Neo Sans" panose="02000506020000020004" pitchFamily="2" charset="0"/>
              </a:rPr>
              <a:t>ikkje</a:t>
            </a:r>
            <a:r>
              <a:rPr lang="nb-NO" sz="2400" b="1" dirty="0">
                <a:latin typeface="Neo Sans" panose="02000506020000020004" pitchFamily="2" charset="0"/>
              </a:rPr>
              <a:t> så gode på å </a:t>
            </a:r>
            <a:r>
              <a:rPr lang="nb-NO" sz="2400" b="1" dirty="0" err="1">
                <a:latin typeface="Neo Sans" panose="02000506020000020004" pitchFamily="2" charset="0"/>
              </a:rPr>
              <a:t>finna</a:t>
            </a:r>
            <a:r>
              <a:rPr lang="nb-NO" sz="2400" b="1" dirty="0">
                <a:latin typeface="Neo Sans" panose="02000506020000020004" pitchFamily="2" charset="0"/>
              </a:rPr>
              <a:t> årsaker og treffa presist med tiltak i møte med skulemiljøsaker.</a:t>
            </a:r>
          </a:p>
          <a:p>
            <a:endParaRPr lang="nb-NO" sz="2400" b="1" dirty="0">
              <a:latin typeface="Neo Sans" panose="02000506020000020004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E89F6C2-AD9C-C1B7-4422-7E7B5B425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210" y="3705225"/>
            <a:ext cx="5922446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56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501598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Utviklingsgruppa – støtte til </a:t>
            </a:r>
            <a:r>
              <a:rPr lang="nb-NO" b="1" dirty="0" err="1">
                <a:latin typeface="Neo Sans" panose="02000506020000020004" pitchFamily="2" charset="0"/>
              </a:rPr>
              <a:t>lærarane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199" y="1541462"/>
            <a:ext cx="9839325" cy="4402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Faste punkt på agendaen til team-møta. Referat (</a:t>
            </a:r>
            <a:r>
              <a:rPr lang="nb-NO" sz="2400" b="1" dirty="0" err="1">
                <a:latin typeface="Neo Sans" panose="02000506020000020004" pitchFamily="2" charset="0"/>
              </a:rPr>
              <a:t>pdf</a:t>
            </a:r>
            <a:r>
              <a:rPr lang="nb-NO" sz="2400" b="1" dirty="0">
                <a:latin typeface="Neo Sans" panose="02000506020000020004" pitchFamily="2" charset="0"/>
              </a:rPr>
              <a:t>) vert lasta opp i Teams og lese av Hystad skule si utviklingsgruppe.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Tilsette </a:t>
            </a:r>
            <a:r>
              <a:rPr lang="nb-NO" sz="2400" b="1" dirty="0" err="1">
                <a:latin typeface="Neo Sans" panose="02000506020000020004" pitchFamily="2" charset="0"/>
              </a:rPr>
              <a:t>varslar</a:t>
            </a:r>
            <a:r>
              <a:rPr lang="nb-NO" sz="2400" b="1" dirty="0">
                <a:latin typeface="Neo Sans" panose="02000506020000020004" pitchFamily="2" charset="0"/>
              </a:rPr>
              <a:t> rektor om §9a-saker.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err="1">
                <a:latin typeface="Neo Sans" panose="02000506020000020004" pitchFamily="2" charset="0"/>
              </a:rPr>
              <a:t>Utfordringar</a:t>
            </a:r>
            <a:r>
              <a:rPr lang="nb-NO" sz="2400" b="1" dirty="0">
                <a:latin typeface="Neo Sans" panose="02000506020000020004" pitchFamily="2" charset="0"/>
              </a:rPr>
              <a:t> i elevgruppa vert fanga opp av Utviklingsgruppa, gjennom team-referata.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8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9632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Kompetansespreiing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199" y="1541462"/>
            <a:ext cx="9839325" cy="1506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Erfaringsdeling (erfaringslæring) i kollegiet er </a:t>
            </a:r>
            <a:r>
              <a:rPr lang="nb-NO" sz="2400" b="1" dirty="0" err="1">
                <a:latin typeface="Neo Sans" panose="02000506020000020004" pitchFamily="2" charset="0"/>
              </a:rPr>
              <a:t>ein</a:t>
            </a:r>
            <a:r>
              <a:rPr lang="nb-NO" sz="2400" b="1" dirty="0">
                <a:latin typeface="Neo Sans" panose="02000506020000020004" pitchFamily="2" charset="0"/>
              </a:rPr>
              <a:t> stor ressurs for kompetansespreiing.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Eksempel på aktivitetsplan er anonymisert og lasta opp i Teams.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F0E965D-3628-344C-B7EA-DC24E6D7C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201" y="3048000"/>
            <a:ext cx="551497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848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365125"/>
            <a:ext cx="1568853" cy="1634482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96325" cy="117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Bruka samanhengsirkelen i møte med </a:t>
            </a:r>
            <a:r>
              <a:rPr lang="nb-NO" b="1" dirty="0" err="1">
                <a:latin typeface="Neo Sans" panose="02000506020000020004" pitchFamily="2" charset="0"/>
              </a:rPr>
              <a:t>føresette</a:t>
            </a:r>
            <a:r>
              <a:rPr lang="nb-NO" b="1" dirty="0">
                <a:latin typeface="Neo Sans" panose="02000506020000020004" pitchFamily="2" charset="0"/>
              </a:rPr>
              <a:t> 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201" y="2298843"/>
            <a:ext cx="8453582" cy="14234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Ved å ta utgangspunkt i samanhengsirkelen i møte med </a:t>
            </a:r>
            <a:r>
              <a:rPr lang="nb-NO" sz="2400" b="1" dirty="0" err="1">
                <a:latin typeface="Neo Sans" panose="02000506020000020004" pitchFamily="2" charset="0"/>
              </a:rPr>
              <a:t>føresette</a:t>
            </a:r>
            <a:r>
              <a:rPr lang="nb-NO" sz="2400" b="1" dirty="0">
                <a:latin typeface="Neo Sans" panose="02000506020000020004" pitchFamily="2" charset="0"/>
              </a:rPr>
              <a:t>, vert samtalen </a:t>
            </a:r>
            <a:r>
              <a:rPr lang="nb-NO" sz="2400" b="1" dirty="0" err="1">
                <a:latin typeface="Neo Sans" panose="02000506020000020004" pitchFamily="2" charset="0"/>
              </a:rPr>
              <a:t>mykje</a:t>
            </a:r>
            <a:r>
              <a:rPr lang="nb-NO" sz="2400" b="1" dirty="0">
                <a:latin typeface="Neo Sans" panose="02000506020000020004" pitchFamily="2" charset="0"/>
              </a:rPr>
              <a:t> </a:t>
            </a:r>
            <a:r>
              <a:rPr lang="nb-NO" sz="2400" b="1" dirty="0" err="1">
                <a:latin typeface="Neo Sans" panose="02000506020000020004" pitchFamily="2" charset="0"/>
              </a:rPr>
              <a:t>meir</a:t>
            </a:r>
            <a:r>
              <a:rPr lang="nb-NO" sz="2400" b="1" dirty="0">
                <a:latin typeface="Neo Sans" panose="02000506020000020004" pitchFamily="2" charset="0"/>
              </a:rPr>
              <a:t> styrt mot sak og </a:t>
            </a:r>
            <a:r>
              <a:rPr lang="nb-NO" sz="2400" b="1" dirty="0" err="1">
                <a:latin typeface="Neo Sans" panose="02000506020000020004" pitchFamily="2" charset="0"/>
              </a:rPr>
              <a:t>løysingar</a:t>
            </a:r>
            <a:r>
              <a:rPr lang="nb-NO" sz="2400" b="1" dirty="0">
                <a:latin typeface="Neo Sans" panose="02000506020000020004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Neo Sans" panose="0200050602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  <p:pic>
        <p:nvPicPr>
          <p:cNvPr id="7" name="Bilde 6" descr="Et bilde som inneholder sketch, skjermbilde&#10;&#10;Automatisk generert beskrivelse">
            <a:extLst>
              <a:ext uri="{FF2B5EF4-FFF2-40B4-BE49-F238E27FC236}">
                <a16:creationId xmlns:a16="http://schemas.microsoft.com/office/drawing/2014/main" id="{DA7A058C-F324-938D-54A7-DEAABFB0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5631"/>
            <a:ext cx="12329477" cy="30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1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10" y="-93021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9632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 err="1">
                <a:latin typeface="Neo Sans" panose="02000506020000020004" pitchFamily="2" charset="0"/>
              </a:rPr>
              <a:t>Utfordringar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838199" y="1541461"/>
            <a:ext cx="9839325" cy="3259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§9a-saker tek </a:t>
            </a:r>
            <a:r>
              <a:rPr lang="nb-NO" sz="2400" b="1" dirty="0" err="1">
                <a:latin typeface="Neo Sans" panose="02000506020000020004" pitchFamily="2" charset="0"/>
              </a:rPr>
              <a:t>mykje</a:t>
            </a:r>
            <a:r>
              <a:rPr lang="nb-NO" sz="2400" b="1" dirty="0">
                <a:latin typeface="Neo Sans" panose="02000506020000020004" pitchFamily="2" charset="0"/>
              </a:rPr>
              <a:t> av tida vår.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Dei er komplekse og til tider </a:t>
            </a:r>
            <a:r>
              <a:rPr lang="nb-NO" sz="2400" b="1" dirty="0" err="1">
                <a:latin typeface="Neo Sans" panose="02000506020000020004" pitchFamily="2" charset="0"/>
              </a:rPr>
              <a:t>utfordrande</a:t>
            </a:r>
            <a:r>
              <a:rPr lang="nb-NO" sz="2400" b="1" dirty="0">
                <a:latin typeface="Neo Sans" panose="02000506020000020004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Kan </a:t>
            </a:r>
            <a:r>
              <a:rPr lang="nb-NO" sz="2400" b="1" dirty="0" err="1">
                <a:latin typeface="Neo Sans" panose="02000506020000020004" pitchFamily="2" charset="0"/>
              </a:rPr>
              <a:t>vera</a:t>
            </a:r>
            <a:r>
              <a:rPr lang="nb-NO" sz="2400" b="1" dirty="0">
                <a:latin typeface="Neo Sans" panose="02000506020000020004" pitchFamily="2" charset="0"/>
              </a:rPr>
              <a:t> </a:t>
            </a:r>
            <a:r>
              <a:rPr lang="nb-NO" sz="2400" b="1" dirty="0" err="1">
                <a:latin typeface="Neo Sans" panose="02000506020000020004" pitchFamily="2" charset="0"/>
              </a:rPr>
              <a:t>vanskeleg</a:t>
            </a:r>
            <a:r>
              <a:rPr lang="nb-NO" sz="2400" b="1" dirty="0">
                <a:latin typeface="Neo Sans" panose="02000506020000020004" pitchFamily="2" charset="0"/>
              </a:rPr>
              <a:t> å </a:t>
            </a:r>
            <a:r>
              <a:rPr lang="nb-NO" sz="2400" b="1" dirty="0" err="1">
                <a:latin typeface="Neo Sans" panose="02000506020000020004" pitchFamily="2" charset="0"/>
              </a:rPr>
              <a:t>gjennomføra</a:t>
            </a:r>
            <a:r>
              <a:rPr lang="nb-NO" sz="2400" b="1" dirty="0">
                <a:latin typeface="Neo Sans" panose="02000506020000020004" pitchFamily="2" charset="0"/>
              </a:rPr>
              <a:t> </a:t>
            </a:r>
            <a:r>
              <a:rPr lang="nb-NO" sz="2400" b="1" dirty="0" err="1">
                <a:latin typeface="Neo Sans" panose="02000506020000020004" pitchFamily="2" charset="0"/>
              </a:rPr>
              <a:t>undersøkingar</a:t>
            </a:r>
            <a:r>
              <a:rPr lang="nb-NO" sz="2400" b="1" dirty="0">
                <a:latin typeface="Neo Sans" panose="02000506020000020004" pitchFamily="2" charset="0"/>
              </a:rPr>
              <a:t> og analysen i tide.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Alle saker er unike.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Ulik samarbeidskultur på teama.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§9a-saker i SFO (</a:t>
            </a:r>
            <a:r>
              <a:rPr lang="nn-NO" sz="2400" b="1" dirty="0">
                <a:latin typeface="Neo Sans" panose="02000506020000020004" pitchFamily="2" charset="0"/>
              </a:rPr>
              <a:t>nok</a:t>
            </a:r>
            <a:r>
              <a:rPr lang="nb-NO" sz="2400" b="1" dirty="0">
                <a:latin typeface="Neo Sans" panose="02000506020000020004" pitchFamily="2" charset="0"/>
              </a:rPr>
              <a:t> planleggingstid)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Elevmedvirkning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Saker med </a:t>
            </a:r>
            <a:r>
              <a:rPr lang="nb-NO" sz="2400" b="1" dirty="0" err="1">
                <a:latin typeface="Neo Sans" panose="02000506020000020004" pitchFamily="2" charset="0"/>
              </a:rPr>
              <a:t>elevar</a:t>
            </a:r>
            <a:r>
              <a:rPr lang="nb-NO" sz="2400" b="1" dirty="0">
                <a:latin typeface="Neo Sans" panose="02000506020000020004" pitchFamily="2" charset="0"/>
              </a:rPr>
              <a:t> som utagerer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37FAB3C-D758-27FF-3ABD-924E1E2E2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748" y="4800600"/>
            <a:ext cx="91630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4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501598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Takk for meg!</a:t>
            </a:r>
            <a:endParaRPr lang="nn-NO" b="1" dirty="0"/>
          </a:p>
        </p:txBody>
      </p:sp>
      <p:pic>
        <p:nvPicPr>
          <p:cNvPr id="1026" name="Picture 2" descr="Pedagogisk analyse | Gyldendal">
            <a:extLst>
              <a:ext uri="{FF2B5EF4-FFF2-40B4-BE49-F238E27FC236}">
                <a16:creationId xmlns:a16="http://schemas.microsoft.com/office/drawing/2014/main" id="{5C562766-D1E2-0864-FCBD-6985DCBBE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17" y="2181225"/>
            <a:ext cx="595085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D4F70EA-718B-23F7-13BF-56840D6B25C5}"/>
              </a:ext>
            </a:extLst>
          </p:cNvPr>
          <p:cNvSpPr txBox="1">
            <a:spLocks/>
          </p:cNvSpPr>
          <p:nvPr/>
        </p:nvSpPr>
        <p:spPr>
          <a:xfrm>
            <a:off x="2835453" y="5305425"/>
            <a:ext cx="271544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>
                <a:latin typeface="Neo Sans" panose="02000506020000020004" pitchFamily="2" charset="0"/>
              </a:rPr>
              <a:t>Tips til litteratur.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204714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604933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28333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Aktivitetsplikta</a:t>
            </a:r>
            <a:endParaRPr lang="nn-NO" b="1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4DECF0-432A-7349-AFA9-A7CC37A0FF28}"/>
              </a:ext>
            </a:extLst>
          </p:cNvPr>
          <p:cNvSpPr txBox="1">
            <a:spLocks/>
          </p:cNvSpPr>
          <p:nvPr/>
        </p:nvSpPr>
        <p:spPr>
          <a:xfrm>
            <a:off x="838201" y="893762"/>
            <a:ext cx="4305300" cy="4402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latin typeface="Neo Sans" panose="02000506020000020004" pitchFamily="2" charset="0"/>
              </a:rPr>
              <a:t>Fem delplikter:</a:t>
            </a:r>
            <a:endParaRPr lang="nn-NO" sz="2400" b="1" dirty="0">
              <a:latin typeface="Neo Sans" panose="02000506020000020004" pitchFamily="2" charset="0"/>
            </a:endParaRP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n-NO" sz="2400" b="1" dirty="0">
                <a:latin typeface="Neo Sans" panose="02000506020000020004" pitchFamily="2" charset="0"/>
              </a:rPr>
              <a:t>Plikt å følgje med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400" b="1" dirty="0">
                <a:latin typeface="Neo Sans" panose="02000506020000020004" pitchFamily="2" charset="0"/>
              </a:rPr>
              <a:t>Plikt å gripe inn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400" b="1" dirty="0">
                <a:latin typeface="Neo Sans" panose="02000506020000020004" pitchFamily="2" charset="0"/>
              </a:rPr>
              <a:t>Plikt å varsle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400" b="1" dirty="0">
                <a:solidFill>
                  <a:srgbClr val="FF0000"/>
                </a:solidFill>
                <a:latin typeface="Neo Sans" panose="02000506020000020004" pitchFamily="2" charset="0"/>
              </a:rPr>
              <a:t>Plikt å undersøke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400" b="1" dirty="0">
                <a:solidFill>
                  <a:srgbClr val="FF0000"/>
                </a:solidFill>
                <a:latin typeface="Neo Sans" panose="02000506020000020004" pitchFamily="2" charset="0"/>
              </a:rPr>
              <a:t>Plikt å sette inn tiltak</a:t>
            </a: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5202123" y="2960687"/>
            <a:ext cx="5838824" cy="4402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latin typeface="Neo Sans" panose="02000506020000020004" pitchFamily="2" charset="0"/>
              </a:rPr>
              <a:t>Dokumentasjonskrava – </a:t>
            </a:r>
            <a:r>
              <a:rPr lang="nb-NO" sz="2400" b="1" dirty="0" err="1">
                <a:latin typeface="Neo Sans" panose="02000506020000020004" pitchFamily="2" charset="0"/>
              </a:rPr>
              <a:t>skulen</a:t>
            </a:r>
            <a:r>
              <a:rPr lang="nb-NO" sz="2400" b="1" dirty="0">
                <a:latin typeface="Neo Sans" panose="02000506020000020004" pitchFamily="2" charset="0"/>
              </a:rPr>
              <a:t> må </a:t>
            </a:r>
            <a:r>
              <a:rPr lang="nb-NO" sz="2400" b="1" dirty="0" err="1">
                <a:latin typeface="Neo Sans" panose="02000506020000020004" pitchFamily="2" charset="0"/>
              </a:rPr>
              <a:t>dokumentera</a:t>
            </a:r>
            <a:r>
              <a:rPr lang="nb-NO" sz="2400" b="1" dirty="0">
                <a:latin typeface="Neo Sans" panose="02000506020000020004" pitchFamily="2" charset="0"/>
              </a:rPr>
              <a:t> korleis </a:t>
            </a:r>
            <a:r>
              <a:rPr lang="nb-NO" sz="2400" b="1" dirty="0" err="1">
                <a:latin typeface="Neo Sans" panose="02000506020000020004" pitchFamily="2" charset="0"/>
              </a:rPr>
              <a:t>dei</a:t>
            </a:r>
            <a:r>
              <a:rPr lang="nb-NO" sz="2400" b="1" dirty="0">
                <a:latin typeface="Neo Sans" panose="02000506020000020004" pitchFamily="2" charset="0"/>
              </a:rPr>
              <a:t>:</a:t>
            </a:r>
            <a:endParaRPr lang="nn-NO" sz="2400" b="1" dirty="0">
              <a:latin typeface="Neo Sans" panose="02000506020000020004" pitchFamily="2" charset="0"/>
            </a:endParaRP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000" b="1" dirty="0">
                <a:latin typeface="Neo Sans" panose="02000506020000020004" pitchFamily="2" charset="0"/>
              </a:rPr>
              <a:t>Føl med på om elevane har eit trygt og godt skulemiljø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000" b="1" dirty="0">
                <a:latin typeface="Neo Sans" panose="02000506020000020004" pitchFamily="2" charset="0"/>
              </a:rPr>
              <a:t>Grip inn mot krenkingar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000" b="1" dirty="0">
                <a:latin typeface="Neo Sans" panose="02000506020000020004" pitchFamily="2" charset="0"/>
              </a:rPr>
              <a:t>Varslar rektor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000" b="1" dirty="0">
                <a:latin typeface="Neo Sans" panose="02000506020000020004" pitchFamily="2" charset="0"/>
              </a:rPr>
              <a:t>Rektor varslar skuleeigar i alvorlege tilfelle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000" b="1" dirty="0">
                <a:solidFill>
                  <a:srgbClr val="FF0000"/>
                </a:solidFill>
                <a:latin typeface="Neo Sans" panose="02000506020000020004" pitchFamily="2" charset="0"/>
              </a:rPr>
              <a:t>Skulen undersøker saken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000" b="1" dirty="0">
                <a:solidFill>
                  <a:srgbClr val="FF0000"/>
                </a:solidFill>
                <a:latin typeface="Neo Sans" panose="02000506020000020004" pitchFamily="2" charset="0"/>
              </a:rPr>
              <a:t>Set inn eigna tiltak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000" b="1" dirty="0">
                <a:solidFill>
                  <a:srgbClr val="FF0000"/>
                </a:solidFill>
                <a:latin typeface="Neo Sans" panose="02000506020000020004" pitchFamily="2" charset="0"/>
              </a:rPr>
              <a:t>Høyrer dei involverte elevar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000" b="1" dirty="0">
                <a:solidFill>
                  <a:srgbClr val="FF0000"/>
                </a:solidFill>
                <a:latin typeface="Neo Sans" panose="02000506020000020004" pitchFamily="2" charset="0"/>
              </a:rPr>
              <a:t>Tek omsyn til eleven sitt beste</a:t>
            </a:r>
          </a:p>
          <a:p>
            <a:pPr marL="457200" indent="-457200">
              <a:buFont typeface="+mj-lt"/>
              <a:buAutoNum type="arabicPeriod"/>
            </a:pP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4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300764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1609725" y="-12160"/>
            <a:ext cx="651181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Aktivitetsplan</a:t>
            </a:r>
            <a:endParaRPr lang="nn-NO" b="1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9E94421-4EF8-5006-F1BC-2E4D400E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05" y="1735681"/>
            <a:ext cx="9848193" cy="43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4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2" y="4847308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1609725" y="-12160"/>
            <a:ext cx="651181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Aktivitetsplan</a:t>
            </a:r>
            <a:endParaRPr lang="nn-NO" b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A124DAD-7261-3577-2204-A6C11B150E62}"/>
              </a:ext>
            </a:extLst>
          </p:cNvPr>
          <p:cNvSpPr txBox="1"/>
          <p:nvPr/>
        </p:nvSpPr>
        <p:spPr>
          <a:xfrm>
            <a:off x="2615183" y="3313762"/>
            <a:ext cx="5506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>
                <a:hlinkClick r:id="rId4"/>
              </a:rPr>
              <a:t>Skolemiljø -Aktivitetsplan (veilederen.no)</a:t>
            </a:r>
            <a:endParaRPr lang="nn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938A80D7-3C67-8291-0CE7-023100D1C303}"/>
              </a:ext>
            </a:extLst>
          </p:cNvPr>
          <p:cNvSpPr txBox="1">
            <a:spLocks/>
          </p:cNvSpPr>
          <p:nvPr/>
        </p:nvSpPr>
        <p:spPr>
          <a:xfrm>
            <a:off x="582168" y="1680146"/>
            <a:ext cx="10070592" cy="1748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latin typeface="Neo Sans" panose="02000506020000020004" pitchFamily="2" charset="0"/>
              </a:rPr>
              <a:t>Hystad skule </a:t>
            </a:r>
            <a:r>
              <a:rPr lang="nb-NO" sz="2400" b="1" dirty="0" err="1">
                <a:latin typeface="Neo Sans" panose="02000506020000020004" pitchFamily="2" charset="0"/>
              </a:rPr>
              <a:t>nyttar</a:t>
            </a:r>
            <a:r>
              <a:rPr lang="nb-NO" sz="2400" b="1" dirty="0">
                <a:latin typeface="Neo Sans" panose="02000506020000020004" pitchFamily="2" charset="0"/>
              </a:rPr>
              <a:t> Visma sin aktivitetsplan. Mal for denne kan </a:t>
            </a:r>
            <a:r>
              <a:rPr lang="nb-NO" sz="2400" b="1" dirty="0" err="1">
                <a:latin typeface="Neo Sans" panose="02000506020000020004" pitchFamily="2" charset="0"/>
              </a:rPr>
              <a:t>lastast</a:t>
            </a:r>
            <a:r>
              <a:rPr lang="nb-NO" sz="2400" b="1" dirty="0">
                <a:latin typeface="Neo Sans" panose="02000506020000020004" pitchFamily="2" charset="0"/>
              </a:rPr>
              <a:t> ned på www.veilederen.no: </a:t>
            </a:r>
            <a:endParaRPr lang="nn-NO" sz="2400" b="1" dirty="0">
              <a:latin typeface="Neo Sans" panose="0200050602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400" b="1" dirty="0">
              <a:latin typeface="Neo Sans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4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" y="5397428"/>
            <a:ext cx="1568853" cy="1634482"/>
          </a:xfrm>
          <a:prstGeom prst="rect">
            <a:avLst/>
          </a:prstGeom>
        </p:spPr>
      </p:pic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98" y="53376"/>
            <a:ext cx="2028004" cy="718603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1609725" y="-12160"/>
            <a:ext cx="651181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Analysemodellen</a:t>
            </a:r>
            <a:endParaRPr lang="nn-NO" b="1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4DECF0-432A-7349-AFA9-A7CC37A0FF28}"/>
              </a:ext>
            </a:extLst>
          </p:cNvPr>
          <p:cNvSpPr txBox="1">
            <a:spLocks/>
          </p:cNvSpPr>
          <p:nvPr/>
        </p:nvSpPr>
        <p:spPr>
          <a:xfrm>
            <a:off x="1609725" y="1422401"/>
            <a:ext cx="9187583" cy="441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latin typeface="Neo Sans" panose="02000506020000020004" pitchFamily="2" charset="0"/>
              </a:rPr>
              <a:t>Overordna </a:t>
            </a:r>
            <a:r>
              <a:rPr lang="nn-NO" sz="2400" b="1" dirty="0">
                <a:latin typeface="Neo Sans" panose="02000506020000020004" pitchFamily="2" charset="0"/>
              </a:rPr>
              <a:t>målsetjingar</a:t>
            </a: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r>
              <a:rPr lang="nn-NO" sz="2400" b="1" dirty="0">
                <a:latin typeface="Neo Sans" panose="02000506020000020004" pitchFamily="2" charset="0"/>
              </a:rPr>
              <a:t>Innhenting av data/informasjon</a:t>
            </a: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r>
              <a:rPr lang="nn-NO" sz="2400" b="1" dirty="0">
                <a:latin typeface="Neo Sans" panose="02000506020000020004" pitchFamily="2" charset="0"/>
              </a:rPr>
              <a:t>Problemformulering</a:t>
            </a: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r>
              <a:rPr lang="nn-NO" sz="2400" b="1" dirty="0">
                <a:latin typeface="Neo Sans" panose="02000506020000020004" pitchFamily="2" charset="0"/>
              </a:rPr>
              <a:t>Analysere oppretthaldande faktorar</a:t>
            </a: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r>
              <a:rPr lang="nn-NO" sz="2400" b="1" dirty="0">
                <a:latin typeface="Neo Sans" panose="02000506020000020004" pitchFamily="2" charset="0"/>
              </a:rPr>
              <a:t>----------------------------------------------------</a:t>
            </a: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r>
              <a:rPr lang="nn-NO" sz="2400" b="1" dirty="0">
                <a:latin typeface="Neo Sans" panose="02000506020000020004" pitchFamily="2" charset="0"/>
              </a:rPr>
              <a:t>Utvikling av strategiar og tiltak</a:t>
            </a: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r>
              <a:rPr lang="nn-NO" sz="2400" b="1" dirty="0">
                <a:latin typeface="Neo Sans" panose="02000506020000020004" pitchFamily="2" charset="0"/>
              </a:rPr>
              <a:t>Gjennomføring av valde tiltak</a:t>
            </a:r>
          </a:p>
          <a:p>
            <a:endParaRPr lang="nn-NO" sz="2400" b="1" dirty="0">
              <a:latin typeface="Neo Sans" panose="02000506020000020004" pitchFamily="2" charset="0"/>
            </a:endParaRPr>
          </a:p>
          <a:p>
            <a:r>
              <a:rPr lang="nn-NO" sz="2400" b="1" dirty="0">
                <a:latin typeface="Neo Sans" panose="02000506020000020004" pitchFamily="2" charset="0"/>
              </a:rPr>
              <a:t>Evaluering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11F88AFE-2221-38AA-140C-B893691DF1D8}"/>
              </a:ext>
            </a:extLst>
          </p:cNvPr>
          <p:cNvCxnSpPr/>
          <p:nvPr/>
        </p:nvCxnSpPr>
        <p:spPr>
          <a:xfrm>
            <a:off x="2628795" y="1725104"/>
            <a:ext cx="0" cy="258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CBA526C7-A6C0-28FC-CE0D-ED309B5741CB}"/>
              </a:ext>
            </a:extLst>
          </p:cNvPr>
          <p:cNvCxnSpPr/>
          <p:nvPr/>
        </p:nvCxnSpPr>
        <p:spPr>
          <a:xfrm>
            <a:off x="2628795" y="2301514"/>
            <a:ext cx="0" cy="258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3F847DF-DB69-6422-34D4-52A8BC8DCC4A}"/>
              </a:ext>
            </a:extLst>
          </p:cNvPr>
          <p:cNvCxnSpPr/>
          <p:nvPr/>
        </p:nvCxnSpPr>
        <p:spPr>
          <a:xfrm>
            <a:off x="2628795" y="2818907"/>
            <a:ext cx="0" cy="258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C1F0193-AEAA-58CD-10D0-BD80B3DD305A}"/>
              </a:ext>
            </a:extLst>
          </p:cNvPr>
          <p:cNvCxnSpPr/>
          <p:nvPr/>
        </p:nvCxnSpPr>
        <p:spPr>
          <a:xfrm>
            <a:off x="2628795" y="4129364"/>
            <a:ext cx="0" cy="258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A684F90F-EE30-D74D-F6C6-4A61B4D64531}"/>
              </a:ext>
            </a:extLst>
          </p:cNvPr>
          <p:cNvCxnSpPr/>
          <p:nvPr/>
        </p:nvCxnSpPr>
        <p:spPr>
          <a:xfrm>
            <a:off x="2628795" y="4710879"/>
            <a:ext cx="0" cy="258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9AB4AA08-C095-957B-4C1E-3826303578E0}"/>
              </a:ext>
            </a:extLst>
          </p:cNvPr>
          <p:cNvCxnSpPr/>
          <p:nvPr/>
        </p:nvCxnSpPr>
        <p:spPr>
          <a:xfrm>
            <a:off x="2628795" y="5247421"/>
            <a:ext cx="0" cy="258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5063AA8-A486-B239-E9AD-73611DE0A519}"/>
              </a:ext>
            </a:extLst>
          </p:cNvPr>
          <p:cNvSpPr txBox="1"/>
          <p:nvPr/>
        </p:nvSpPr>
        <p:spPr>
          <a:xfrm>
            <a:off x="7701520" y="2013527"/>
            <a:ext cx="552074" cy="376641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nb-NO" sz="2000" b="1" dirty="0">
                <a:latin typeface="Neo Sans" panose="02000506020000020004" pitchFamily="2" charset="0"/>
              </a:rPr>
              <a:t>Revidering</a:t>
            </a:r>
            <a:endParaRPr lang="nn-NO" sz="2000" b="1" dirty="0">
              <a:latin typeface="Neo Sans" panose="02000506020000020004" pitchFamily="2" charset="0"/>
            </a:endParaRP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F6AA72E-48D3-0981-62D3-2D82FE9F86A6}"/>
              </a:ext>
            </a:extLst>
          </p:cNvPr>
          <p:cNvCxnSpPr/>
          <p:nvPr/>
        </p:nvCxnSpPr>
        <p:spPr>
          <a:xfrm flipH="1">
            <a:off x="6978978" y="2157363"/>
            <a:ext cx="329938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8D316D6-5EFD-6885-5F51-E433EABD7C8C}"/>
              </a:ext>
            </a:extLst>
          </p:cNvPr>
          <p:cNvCxnSpPr/>
          <p:nvPr/>
        </p:nvCxnSpPr>
        <p:spPr>
          <a:xfrm flipH="1">
            <a:off x="6991547" y="2742806"/>
            <a:ext cx="329938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312CDA41-275C-8171-2707-E0957C7598C0}"/>
              </a:ext>
            </a:extLst>
          </p:cNvPr>
          <p:cNvCxnSpPr/>
          <p:nvPr/>
        </p:nvCxnSpPr>
        <p:spPr>
          <a:xfrm flipH="1">
            <a:off x="6991547" y="3260790"/>
            <a:ext cx="329938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3423F888-84B2-049F-77A6-9F2364859612}"/>
              </a:ext>
            </a:extLst>
          </p:cNvPr>
          <p:cNvCxnSpPr/>
          <p:nvPr/>
        </p:nvCxnSpPr>
        <p:spPr>
          <a:xfrm flipH="1">
            <a:off x="6978978" y="4566304"/>
            <a:ext cx="329938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789A64C9-F025-B0C8-2BA8-62EC4DAB1870}"/>
              </a:ext>
            </a:extLst>
          </p:cNvPr>
          <p:cNvCxnSpPr/>
          <p:nvPr/>
        </p:nvCxnSpPr>
        <p:spPr>
          <a:xfrm flipH="1">
            <a:off x="6978978" y="5131422"/>
            <a:ext cx="329938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D45E959A-D38E-1F34-5D43-CE3133B89091}"/>
              </a:ext>
            </a:extLst>
          </p:cNvPr>
          <p:cNvCxnSpPr>
            <a:cxnSpLocks/>
          </p:cNvCxnSpPr>
          <p:nvPr/>
        </p:nvCxnSpPr>
        <p:spPr>
          <a:xfrm flipH="1">
            <a:off x="6991547" y="1565112"/>
            <a:ext cx="986010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C5B5470A-7F86-D4F7-3B1B-2C1AD7081DD2}"/>
              </a:ext>
            </a:extLst>
          </p:cNvPr>
          <p:cNvCxnSpPr>
            <a:cxnSpLocks/>
          </p:cNvCxnSpPr>
          <p:nvPr/>
        </p:nvCxnSpPr>
        <p:spPr>
          <a:xfrm>
            <a:off x="7962331" y="1551781"/>
            <a:ext cx="0" cy="495501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tel 1">
            <a:extLst>
              <a:ext uri="{FF2B5EF4-FFF2-40B4-BE49-F238E27FC236}">
                <a16:creationId xmlns:a16="http://schemas.microsoft.com/office/drawing/2014/main" id="{2A2DB89D-5289-57F8-2F95-8BD942C10DFB}"/>
              </a:ext>
            </a:extLst>
          </p:cNvPr>
          <p:cNvSpPr txBox="1">
            <a:spLocks/>
          </p:cNvSpPr>
          <p:nvPr/>
        </p:nvSpPr>
        <p:spPr>
          <a:xfrm>
            <a:off x="1609725" y="1056055"/>
            <a:ext cx="1295398" cy="35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>
                <a:latin typeface="Neo Sans" panose="02000506020000020004" pitchFamily="2" charset="0"/>
              </a:rPr>
              <a:t>Analysedel</a:t>
            </a:r>
            <a:endParaRPr lang="nn-NO" sz="1800" dirty="0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D862A0E9-E3FF-6C59-6EDE-2F2210DA2163}"/>
              </a:ext>
            </a:extLst>
          </p:cNvPr>
          <p:cNvSpPr txBox="1">
            <a:spLocks/>
          </p:cNvSpPr>
          <p:nvPr/>
        </p:nvSpPr>
        <p:spPr>
          <a:xfrm>
            <a:off x="1609724" y="3790213"/>
            <a:ext cx="4486267" cy="35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>
                <a:latin typeface="Neo Sans" panose="02000506020000020004" pitchFamily="2" charset="0"/>
              </a:rPr>
              <a:t>Strategi og tiltaksdel</a:t>
            </a:r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372426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mørk&#10;&#10;Automatisk generert beskrivelse">
            <a:extLst>
              <a:ext uri="{FF2B5EF4-FFF2-40B4-BE49-F238E27FC236}">
                <a16:creationId xmlns:a16="http://schemas.microsoft.com/office/drawing/2014/main" id="{0F6E2AED-D81B-C3F1-9D7E-A6A41B62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246" y="53376"/>
            <a:ext cx="2278364" cy="7186039"/>
          </a:xfrm>
          <a:prstGeom prst="rect">
            <a:avLst/>
          </a:prstGeom>
        </p:spPr>
      </p:pic>
      <p:pic>
        <p:nvPicPr>
          <p:cNvPr id="6" name="Bilde 5" descr="Et bilde som inneholder tekst, luftfartøy&#10;&#10;Automatisk generert beskrivelse">
            <a:extLst>
              <a:ext uri="{FF2B5EF4-FFF2-40B4-BE49-F238E27FC236}">
                <a16:creationId xmlns:a16="http://schemas.microsoft.com/office/drawing/2014/main" id="{475C2DEF-960D-471C-AAA8-20C1C207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64" y="5378668"/>
            <a:ext cx="1568853" cy="1634482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9B906215-F5BE-87B5-E5D2-91A5F147FA93}"/>
              </a:ext>
            </a:extLst>
          </p:cNvPr>
          <p:cNvSpPr txBox="1">
            <a:spLocks/>
          </p:cNvSpPr>
          <p:nvPr/>
        </p:nvSpPr>
        <p:spPr>
          <a:xfrm>
            <a:off x="1353199" y="365125"/>
            <a:ext cx="8696325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Neo Sans" panose="02000506020000020004" pitchFamily="2" charset="0"/>
              </a:rPr>
              <a:t>Overordna </a:t>
            </a:r>
            <a:r>
              <a:rPr lang="nb-NO" b="1" dirty="0" err="1">
                <a:latin typeface="Neo Sans" panose="02000506020000020004" pitchFamily="2" charset="0"/>
              </a:rPr>
              <a:t>målsetjingar</a:t>
            </a:r>
            <a:endParaRPr lang="nn-NO" b="1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92C2D1E-B7EC-89DA-202D-F1659BE50E21}"/>
              </a:ext>
            </a:extLst>
          </p:cNvPr>
          <p:cNvSpPr txBox="1">
            <a:spLocks/>
          </p:cNvSpPr>
          <p:nvPr/>
        </p:nvSpPr>
        <p:spPr>
          <a:xfrm>
            <a:off x="1353198" y="1541462"/>
            <a:ext cx="5510057" cy="218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Neo Sans" panose="02000506020000020004" pitchFamily="2" charset="0"/>
              </a:rPr>
              <a:t>Ved å nytta pedagogisk analyse vart </a:t>
            </a:r>
            <a:r>
              <a:rPr lang="nb-NO" sz="2400" b="1" dirty="0" err="1">
                <a:latin typeface="Neo Sans" panose="02000506020000020004" pitchFamily="2" charset="0"/>
              </a:rPr>
              <a:t>me</a:t>
            </a:r>
            <a:r>
              <a:rPr lang="nb-NO" sz="2400" b="1" dirty="0">
                <a:latin typeface="Neo Sans" panose="02000506020000020004" pitchFamily="2" charset="0"/>
              </a:rPr>
              <a:t> etter kvart betre på å </a:t>
            </a:r>
            <a:r>
              <a:rPr lang="nb-NO" sz="2400" b="1" dirty="0" err="1">
                <a:latin typeface="Neo Sans" panose="02000506020000020004" pitchFamily="2" charset="0"/>
              </a:rPr>
              <a:t>formulera</a:t>
            </a:r>
            <a:r>
              <a:rPr lang="nb-NO" sz="2400" b="1" dirty="0">
                <a:latin typeface="Neo Sans" panose="02000506020000020004" pitchFamily="2" charset="0"/>
              </a:rPr>
              <a:t> den overordna </a:t>
            </a:r>
            <a:r>
              <a:rPr lang="nb-NO" sz="2400" b="1" dirty="0" err="1">
                <a:latin typeface="Neo Sans" panose="02000506020000020004" pitchFamily="2" charset="0"/>
              </a:rPr>
              <a:t>målsetjing</a:t>
            </a:r>
            <a:r>
              <a:rPr lang="nb-NO" sz="2400" b="1" dirty="0">
                <a:latin typeface="Neo Sans" panose="02000506020000020004" pitchFamily="2" charset="0"/>
              </a:rPr>
              <a:t>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7F8C9BA-D32F-60D1-8AB2-B932A7802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835" y="4826932"/>
            <a:ext cx="6303266" cy="1957622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41716A5-A4BB-4A99-147B-EE4785F83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815" y="1790700"/>
            <a:ext cx="3086979" cy="266793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A90B534-0FEF-96FC-2D90-CCF5CBDAE18D}"/>
              </a:ext>
            </a:extLst>
          </p:cNvPr>
          <p:cNvSpPr txBox="1"/>
          <p:nvPr/>
        </p:nvSpPr>
        <p:spPr>
          <a:xfrm>
            <a:off x="8274815" y="2352675"/>
            <a:ext cx="1545460" cy="239696"/>
          </a:xfrm>
          <a:prstGeom prst="rect">
            <a:avLst/>
          </a:prstGeom>
          <a:solidFill>
            <a:srgbClr val="F26533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080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2665BC-F43C-2097-9311-443D7B43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Neo Sans" panose="02000506020000020004" pitchFamily="2" charset="0"/>
              </a:rPr>
              <a:t>Innhenting av data/informasjon</a:t>
            </a:r>
            <a:endParaRPr lang="nn-NO" b="1" dirty="0">
              <a:latin typeface="Neo Sans" panose="02000506020000020004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BD9FEC4-9564-A586-6504-9E2B2813F55A}"/>
              </a:ext>
            </a:extLst>
          </p:cNvPr>
          <p:cNvSpPr txBox="1"/>
          <p:nvPr/>
        </p:nvSpPr>
        <p:spPr>
          <a:xfrm>
            <a:off x="838199" y="1690688"/>
            <a:ext cx="5257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660525" algn="l"/>
              </a:tabLst>
            </a:pPr>
            <a:r>
              <a:rPr lang="nb-NO" sz="3200" dirty="0" err="1">
                <a:latin typeface="Neo Sans" panose="02000506020000020004" pitchFamily="2" charset="0"/>
              </a:rPr>
              <a:t>Elevsamtalar</a:t>
            </a:r>
            <a:r>
              <a:rPr lang="nb-NO" sz="3200" dirty="0">
                <a:latin typeface="Neo Sans" panose="02000506020000020004" pitchFamily="2" charset="0"/>
              </a:rPr>
              <a:t> -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660525" algn="l"/>
              </a:tabLst>
            </a:pPr>
            <a:r>
              <a:rPr lang="nb-NO" sz="3200" dirty="0">
                <a:latin typeface="Neo Sans" panose="02000506020000020004" pitchFamily="2" charset="0"/>
              </a:rPr>
              <a:t>Ustrukturert observasjon -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660525" algn="l"/>
              </a:tabLst>
            </a:pPr>
            <a:r>
              <a:rPr lang="nb-NO" sz="3200" dirty="0">
                <a:latin typeface="Neo Sans" panose="02000506020000020004" pitchFamily="2" charset="0"/>
              </a:rPr>
              <a:t>Strukturert observasjon –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660525" algn="l"/>
              </a:tabLst>
            </a:pPr>
            <a:r>
              <a:rPr lang="nb-NO" sz="3200" dirty="0">
                <a:latin typeface="Neo Sans" panose="02000506020000020004" pitchFamily="2" charset="0"/>
              </a:rPr>
              <a:t>Skule-heim</a:t>
            </a:r>
            <a:r>
              <a:rPr lang="nb-NO" sz="3200" dirty="0">
                <a:solidFill>
                  <a:srgbClr val="0563C1"/>
                </a:solidFill>
                <a:latin typeface="Neo Sans" panose="02000506020000020004" pitchFamily="2" charset="0"/>
              </a:rPr>
              <a:t>-</a:t>
            </a:r>
            <a:r>
              <a:rPr lang="nb-NO" sz="3200" dirty="0" err="1">
                <a:latin typeface="Neo Sans" panose="02000506020000020004" pitchFamily="2" charset="0"/>
              </a:rPr>
              <a:t>samtalar</a:t>
            </a:r>
            <a:r>
              <a:rPr lang="nb-NO" sz="3200" dirty="0">
                <a:latin typeface="Neo Sans" panose="02000506020000020004" pitchFamily="2" charset="0"/>
              </a:rPr>
              <a:t> –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660525" algn="l"/>
              </a:tabLst>
            </a:pPr>
            <a:r>
              <a:rPr lang="nb-NO" sz="3200" dirty="0">
                <a:latin typeface="Neo Sans" panose="02000506020000020004" pitchFamily="2" charset="0"/>
              </a:rPr>
              <a:t>Elevundersøkinga –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660525" algn="l"/>
              </a:tabLst>
            </a:pPr>
            <a:r>
              <a:rPr lang="nb-NO" sz="3200" dirty="0">
                <a:latin typeface="Neo Sans" panose="02000506020000020004" pitchFamily="2" charset="0"/>
              </a:rPr>
              <a:t>SPEKTER Digital –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660525" algn="l"/>
              </a:tabLst>
            </a:pPr>
            <a:r>
              <a:rPr lang="nb-NO" sz="3200" dirty="0">
                <a:latin typeface="Neo Sans" panose="02000506020000020004" pitchFamily="2" charset="0"/>
              </a:rPr>
              <a:t>Sosiogram –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660525" algn="l"/>
              </a:tabLst>
            </a:pPr>
            <a:r>
              <a:rPr lang="nb-NO" sz="3200" dirty="0" err="1">
                <a:latin typeface="Neo Sans" panose="02000506020000020004" pitchFamily="2" charset="0"/>
              </a:rPr>
              <a:t>Relasjonsirkel</a:t>
            </a:r>
            <a:r>
              <a:rPr lang="nb-NO" sz="3200" dirty="0">
                <a:latin typeface="Neo Sans" panose="02000506020000020004" pitchFamily="2" charset="0"/>
              </a:rPr>
              <a:t> – </a:t>
            </a:r>
          </a:p>
          <a:p>
            <a:endParaRPr lang="nn-NO" sz="3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275E891-F533-2AF1-F5A3-BC157A39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90" y="2093025"/>
            <a:ext cx="3962400" cy="342451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E547827-35A4-46BD-DD61-02A6B60D1E84}"/>
              </a:ext>
            </a:extLst>
          </p:cNvPr>
          <p:cNvSpPr txBox="1"/>
          <p:nvPr/>
        </p:nvSpPr>
        <p:spPr>
          <a:xfrm>
            <a:off x="7050689" y="3161023"/>
            <a:ext cx="2649491" cy="239696"/>
          </a:xfrm>
          <a:prstGeom prst="rect">
            <a:avLst/>
          </a:prstGeom>
          <a:solidFill>
            <a:srgbClr val="F26533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9163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2665BC-F43C-2097-9311-443D7B43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3" y="1060147"/>
            <a:ext cx="5814634" cy="1325563"/>
          </a:xfrm>
        </p:spPr>
        <p:txBody>
          <a:bodyPr>
            <a:normAutofit/>
          </a:bodyPr>
          <a:lstStyle/>
          <a:p>
            <a:r>
              <a:rPr lang="nb-NO" b="1" dirty="0">
                <a:latin typeface="Neo Sans" panose="02000506020000020004" pitchFamily="2" charset="0"/>
              </a:rPr>
              <a:t>Problemformulering</a:t>
            </a:r>
            <a:endParaRPr lang="nn-NO" b="1" dirty="0">
              <a:latin typeface="Neo Sans" panose="02000506020000020004" pitchFamily="2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275E891-F533-2AF1-F5A3-BC157A39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21" y="376679"/>
            <a:ext cx="3470503" cy="299939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1D70FE1-E33B-3C40-FBA1-AAE3C9CF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19" y="3656061"/>
            <a:ext cx="8192668" cy="2960639"/>
          </a:xfrm>
          <a:prstGeom prst="rect">
            <a:avLst/>
          </a:prstGeom>
        </p:spPr>
      </p:pic>
      <p:pic>
        <p:nvPicPr>
          <p:cNvPr id="9" name="Bilde 8" descr="Et bilde som inneholder skjermbilde, illustrasjon&#10;&#10;Automatisk generert beskrivelse">
            <a:extLst>
              <a:ext uri="{FF2B5EF4-FFF2-40B4-BE49-F238E27FC236}">
                <a16:creationId xmlns:a16="http://schemas.microsoft.com/office/drawing/2014/main" id="{978218A8-BFD0-F456-288B-DA4508BAD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763" y="4629805"/>
            <a:ext cx="1819660" cy="167640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E6A9007-899A-E8E8-598E-019761FCEF0E}"/>
              </a:ext>
            </a:extLst>
          </p:cNvPr>
          <p:cNvSpPr txBox="1"/>
          <p:nvPr/>
        </p:nvSpPr>
        <p:spPr>
          <a:xfrm>
            <a:off x="7956221" y="1574799"/>
            <a:ext cx="2300142" cy="239696"/>
          </a:xfrm>
          <a:prstGeom prst="rect">
            <a:avLst/>
          </a:prstGeom>
          <a:solidFill>
            <a:srgbClr val="F26533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2108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6b577f-a299-4ac1-a6e5-2fe1af9b29a6">
      <Terms xmlns="http://schemas.microsoft.com/office/infopath/2007/PartnerControls"/>
    </lcf76f155ced4ddcb4097134ff3c332f>
    <TaxCatchAll xmlns="165759f1-a8f9-4f59-9525-a142d176c4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391EF6E6729842ABDB9D705903ABB5" ma:contentTypeVersion="17" ma:contentTypeDescription="Opprett et nytt dokument." ma:contentTypeScope="" ma:versionID="5ff95def70ccfa47fa705330c4b5efa7">
  <xsd:schema xmlns:xsd="http://www.w3.org/2001/XMLSchema" xmlns:xs="http://www.w3.org/2001/XMLSchema" xmlns:p="http://schemas.microsoft.com/office/2006/metadata/properties" xmlns:ns2="165759f1-a8f9-4f59-9525-a142d176c4a0" xmlns:ns3="716b577f-a299-4ac1-a6e5-2fe1af9b29a6" targetNamespace="http://schemas.microsoft.com/office/2006/metadata/properties" ma:root="true" ma:fieldsID="90b9b080b7b96ec1a37a6665cbf83d69" ns2:_="" ns3:_="">
    <xsd:import namespace="165759f1-a8f9-4f59-9525-a142d176c4a0"/>
    <xsd:import namespace="716b577f-a299-4ac1-a6e5-2fe1af9b29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759f1-a8f9-4f59-9525-a142d176c4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7c5cd6c-b988-4b1d-b423-41ab3e630f13}" ma:internalName="TaxCatchAll" ma:showField="CatchAllData" ma:web="165759f1-a8f9-4f59-9525-a142d176c4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b577f-a299-4ac1-a6e5-2fe1af9b2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c2dbce5d-e07f-4252-b065-17f0fcea24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27FCA0-7166-4E53-BA9B-74E26F7BCD21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165759f1-a8f9-4f59-9525-a142d176c4a0"/>
    <ds:schemaRef ds:uri="http://purl.org/dc/terms/"/>
    <ds:schemaRef ds:uri="716b577f-a299-4ac1-a6e5-2fe1af9b29a6"/>
    <ds:schemaRef ds:uri="http://schemas.microsoft.com/office/infopath/2007/PartnerControl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DD1FAC0-1B1F-4529-A1BF-77AB063421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15E59-F55E-4D6B-836D-1851CF13D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5759f1-a8f9-4f59-9525-a142d176c4a0"/>
    <ds:schemaRef ds:uri="716b577f-a299-4ac1-a6e5-2fe1af9b29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705</Words>
  <Application>Microsoft Office PowerPoint</Application>
  <PresentationFormat>Widescreen</PresentationFormat>
  <Paragraphs>131</Paragraphs>
  <Slides>24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Neo Sans</vt:lpstr>
      <vt:lpstr>Noto Serif</vt:lpstr>
      <vt:lpstr>Office-tema</vt:lpstr>
      <vt:lpstr>Pedagogisk analyse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Innhenting av data/informasjon</vt:lpstr>
      <vt:lpstr>Problemformulering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Stord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Tysdgstid</dc:title>
  <dc:creator>Pål Helland</dc:creator>
  <cp:lastModifiedBy>Pål Helland</cp:lastModifiedBy>
  <cp:revision>35</cp:revision>
  <dcterms:created xsi:type="dcterms:W3CDTF">2023-10-03T10:02:43Z</dcterms:created>
  <dcterms:modified xsi:type="dcterms:W3CDTF">2024-02-08T06:03:24Z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0x01010071391EF6E6729842ABDB9D705903ABB5</vt:lpwstr>
  </property>
  <property fmtid="{D5CDD505-2E9C-101B-9397-08002B2CF9AE}" pid="3" name="MediaServiceImageTags">
    <vt:lpwstr/>
  </property>
</Properties>
</file>