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32"/>
  </p:notesMasterIdLst>
  <p:sldIdLst>
    <p:sldId id="290" r:id="rId2"/>
    <p:sldId id="291" r:id="rId3"/>
    <p:sldId id="292" r:id="rId4"/>
    <p:sldId id="316" r:id="rId5"/>
    <p:sldId id="280" r:id="rId6"/>
    <p:sldId id="300" r:id="rId7"/>
    <p:sldId id="268" r:id="rId8"/>
    <p:sldId id="293" r:id="rId9"/>
    <p:sldId id="295" r:id="rId10"/>
    <p:sldId id="284" r:id="rId11"/>
    <p:sldId id="276" r:id="rId12"/>
    <p:sldId id="296" r:id="rId13"/>
    <p:sldId id="301" r:id="rId14"/>
    <p:sldId id="297" r:id="rId15"/>
    <p:sldId id="257" r:id="rId16"/>
    <p:sldId id="259" r:id="rId17"/>
    <p:sldId id="258" r:id="rId18"/>
    <p:sldId id="302" r:id="rId19"/>
    <p:sldId id="299" r:id="rId20"/>
    <p:sldId id="278" r:id="rId21"/>
    <p:sldId id="306" r:id="rId22"/>
    <p:sldId id="303" r:id="rId23"/>
    <p:sldId id="314" r:id="rId24"/>
    <p:sldId id="315" r:id="rId25"/>
    <p:sldId id="307" r:id="rId26"/>
    <p:sldId id="308" r:id="rId27"/>
    <p:sldId id="310" r:id="rId28"/>
    <p:sldId id="311" r:id="rId29"/>
    <p:sldId id="317" r:id="rId30"/>
    <p:sldId id="265" r:id="rId3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FDC3"/>
    <a:srgbClr val="156082"/>
    <a:srgbClr val="1D536E"/>
    <a:srgbClr val="275A71"/>
    <a:srgbClr val="00396A"/>
    <a:srgbClr val="003FA0"/>
    <a:srgbClr val="020925"/>
    <a:srgbClr val="000C85"/>
    <a:srgbClr val="05144C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8"/>
    <p:restoredTop sz="80963"/>
  </p:normalViewPr>
  <p:slideViewPr>
    <p:cSldViewPr snapToGrid="0">
      <p:cViewPr varScale="1">
        <p:scale>
          <a:sx n="90" d="100"/>
          <a:sy n="90" d="100"/>
        </p:scale>
        <p:origin x="1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B9590C-3126-4E44-8FED-C6B7C1CC7941}" type="doc">
      <dgm:prSet loTypeId="urn:microsoft.com/office/officeart/2005/8/layout/vProcess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E675A7EA-970E-4946-84CE-FE604504DAE5}">
      <dgm:prSet phldrT="[Tekst]"/>
      <dgm:spPr/>
      <dgm:t>
        <a:bodyPr/>
        <a:lstStyle/>
        <a:p>
          <a:r>
            <a:rPr lang="nb-NO" dirty="0">
              <a:solidFill>
                <a:schemeClr val="lt1"/>
              </a:solidFill>
            </a:rPr>
            <a:t>Egenevaluering</a:t>
          </a:r>
        </a:p>
      </dgm:t>
    </dgm:pt>
    <dgm:pt modelId="{BCC1BE96-D1CC-FC4E-BDAD-574520A1A3CE}" type="parTrans" cxnId="{8A82F3DC-3C3D-B547-BCD7-3FF3C23C9E39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1F5DF785-CA25-CC4C-8E2F-6D98925421CB}" type="sibTrans" cxnId="{8A82F3DC-3C3D-B547-BCD7-3FF3C23C9E39}">
      <dgm:prSet/>
      <dgm:spPr/>
      <dgm:t>
        <a:bodyPr/>
        <a:lstStyle/>
        <a:p>
          <a:endParaRPr lang="nb-NO">
            <a:solidFill>
              <a:schemeClr val="dk1">
                <a:hueOff val="0"/>
                <a:satOff val="0"/>
                <a:lumOff val="0"/>
              </a:schemeClr>
            </a:solidFill>
          </a:endParaRPr>
        </a:p>
      </dgm:t>
    </dgm:pt>
    <dgm:pt modelId="{34150C94-D0AA-8A4D-9B11-097A74BA9271}">
      <dgm:prSet phldrT="[Tekst]"/>
      <dgm:spPr/>
      <dgm:t>
        <a:bodyPr/>
        <a:lstStyle/>
        <a:p>
          <a:r>
            <a:rPr lang="nb-NO" dirty="0">
              <a:solidFill>
                <a:schemeClr val="lt1"/>
              </a:solidFill>
              <a:sym typeface="Wingdings" pitchFamily="2" charset="2"/>
            </a:rPr>
            <a:t>Elevsamtale</a:t>
          </a:r>
          <a:endParaRPr lang="nb-NO" dirty="0">
            <a:solidFill>
              <a:schemeClr val="lt1"/>
            </a:solidFill>
          </a:endParaRPr>
        </a:p>
      </dgm:t>
    </dgm:pt>
    <dgm:pt modelId="{8B256C72-FFBB-724A-8E9F-1CA8E52E829B}" type="parTrans" cxnId="{8773D3FB-E12F-4F4C-88CD-44078C897D14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6FA8DBE1-1B5F-9B44-8A36-9EC82C835AD2}" type="sibTrans" cxnId="{8773D3FB-E12F-4F4C-88CD-44078C897D14}">
      <dgm:prSet/>
      <dgm:spPr/>
      <dgm:t>
        <a:bodyPr/>
        <a:lstStyle/>
        <a:p>
          <a:endParaRPr lang="nb-NO">
            <a:solidFill>
              <a:schemeClr val="dk1">
                <a:hueOff val="0"/>
                <a:satOff val="0"/>
                <a:lumOff val="0"/>
              </a:schemeClr>
            </a:solidFill>
          </a:endParaRPr>
        </a:p>
      </dgm:t>
    </dgm:pt>
    <dgm:pt modelId="{D58E0446-D55E-0A4A-898C-9745BAB3EBCC}">
      <dgm:prSet phldrT="[Tekst]"/>
      <dgm:spPr/>
      <dgm:t>
        <a:bodyPr/>
        <a:lstStyle/>
        <a:p>
          <a:r>
            <a:rPr lang="nb-NO" dirty="0">
              <a:solidFill>
                <a:schemeClr val="lt1"/>
              </a:solidFill>
              <a:sym typeface="Wingdings" pitchFamily="2" charset="2"/>
            </a:rPr>
            <a:t>Eleven presenterer i utviklingssamtale</a:t>
          </a:r>
          <a:endParaRPr lang="nb-NO" dirty="0">
            <a:solidFill>
              <a:schemeClr val="lt1"/>
            </a:solidFill>
          </a:endParaRPr>
        </a:p>
      </dgm:t>
    </dgm:pt>
    <dgm:pt modelId="{28535501-B8F2-D945-8494-8C59F8DB0FCE}" type="parTrans" cxnId="{B7B644B0-8F1F-9A40-B651-900350DD496D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66AF2702-C3F9-CE48-B12B-446F16D442F3}" type="sibTrans" cxnId="{B7B644B0-8F1F-9A40-B651-900350DD496D}">
      <dgm:prSet/>
      <dgm:spPr/>
      <dgm:t>
        <a:bodyPr/>
        <a:lstStyle/>
        <a:p>
          <a:endParaRPr lang="nb-NO">
            <a:solidFill>
              <a:schemeClr val="dk1">
                <a:hueOff val="0"/>
                <a:satOff val="0"/>
                <a:lumOff val="0"/>
              </a:schemeClr>
            </a:solidFill>
          </a:endParaRPr>
        </a:p>
      </dgm:t>
    </dgm:pt>
    <dgm:pt modelId="{5760A073-CCBF-9D4A-AC75-32CF1F36F44E}">
      <dgm:prSet phldrT="[Tekst]"/>
      <dgm:spPr/>
      <dgm:t>
        <a:bodyPr/>
        <a:lstStyle/>
        <a:p>
          <a:r>
            <a:rPr lang="nb-NO" dirty="0">
              <a:solidFill>
                <a:schemeClr val="lt1"/>
              </a:solidFill>
            </a:rPr>
            <a:t>Evaluering av mål neste utviklingssamtale</a:t>
          </a:r>
        </a:p>
      </dgm:t>
    </dgm:pt>
    <dgm:pt modelId="{8352D5EF-2D90-634F-8D40-6F1C265BA963}" type="parTrans" cxnId="{FE79D17F-2D2B-C248-9E46-749E7CF48A6C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52CC4958-22E0-E247-B848-67965EB80C3F}" type="sibTrans" cxnId="{FE79D17F-2D2B-C248-9E46-749E7CF48A6C}">
      <dgm:prSet/>
      <dgm:spPr/>
      <dgm:t>
        <a:bodyPr/>
        <a:lstStyle/>
        <a:p>
          <a:endParaRPr lang="nb-NO">
            <a:solidFill>
              <a:sysClr val="windowText" lastClr="000000"/>
            </a:solidFill>
          </a:endParaRPr>
        </a:p>
      </dgm:t>
    </dgm:pt>
    <dgm:pt modelId="{8504212A-B6C2-A644-BE72-EE8ADD3D0AC8}" type="pres">
      <dgm:prSet presAssocID="{B8B9590C-3126-4E44-8FED-C6B7C1CC7941}" presName="outerComposite" presStyleCnt="0">
        <dgm:presLayoutVars>
          <dgm:chMax val="5"/>
          <dgm:dir/>
          <dgm:resizeHandles val="exact"/>
        </dgm:presLayoutVars>
      </dgm:prSet>
      <dgm:spPr/>
    </dgm:pt>
    <dgm:pt modelId="{72F170D2-ECB5-1E45-856B-E5A0BD9A8DBA}" type="pres">
      <dgm:prSet presAssocID="{B8B9590C-3126-4E44-8FED-C6B7C1CC7941}" presName="dummyMaxCanvas" presStyleCnt="0">
        <dgm:presLayoutVars/>
      </dgm:prSet>
      <dgm:spPr/>
    </dgm:pt>
    <dgm:pt modelId="{3895A16D-883E-FC45-A783-0C80BDC89787}" type="pres">
      <dgm:prSet presAssocID="{B8B9590C-3126-4E44-8FED-C6B7C1CC7941}" presName="FourNodes_1" presStyleLbl="node1" presStyleIdx="0" presStyleCnt="4">
        <dgm:presLayoutVars>
          <dgm:bulletEnabled val="1"/>
        </dgm:presLayoutVars>
      </dgm:prSet>
      <dgm:spPr/>
    </dgm:pt>
    <dgm:pt modelId="{C096E2D1-D0CD-5A4D-9B1E-E894DCEED6BB}" type="pres">
      <dgm:prSet presAssocID="{B8B9590C-3126-4E44-8FED-C6B7C1CC7941}" presName="FourNodes_2" presStyleLbl="node1" presStyleIdx="1" presStyleCnt="4">
        <dgm:presLayoutVars>
          <dgm:bulletEnabled val="1"/>
        </dgm:presLayoutVars>
      </dgm:prSet>
      <dgm:spPr/>
    </dgm:pt>
    <dgm:pt modelId="{A54C62A2-8504-664D-B8B8-58A2AAFDA7AA}" type="pres">
      <dgm:prSet presAssocID="{B8B9590C-3126-4E44-8FED-C6B7C1CC7941}" presName="FourNodes_3" presStyleLbl="node1" presStyleIdx="2" presStyleCnt="4">
        <dgm:presLayoutVars>
          <dgm:bulletEnabled val="1"/>
        </dgm:presLayoutVars>
      </dgm:prSet>
      <dgm:spPr/>
    </dgm:pt>
    <dgm:pt modelId="{BDD78F3B-2404-2F41-99F4-42B01C5BB217}" type="pres">
      <dgm:prSet presAssocID="{B8B9590C-3126-4E44-8FED-C6B7C1CC7941}" presName="FourNodes_4" presStyleLbl="node1" presStyleIdx="3" presStyleCnt="4" custLinFactNeighborX="399">
        <dgm:presLayoutVars>
          <dgm:bulletEnabled val="1"/>
        </dgm:presLayoutVars>
      </dgm:prSet>
      <dgm:spPr/>
    </dgm:pt>
    <dgm:pt modelId="{EC10E9E4-25BD-4944-829C-5A2CA3C52CBD}" type="pres">
      <dgm:prSet presAssocID="{B8B9590C-3126-4E44-8FED-C6B7C1CC7941}" presName="FourConn_1-2" presStyleLbl="fgAccFollowNode1" presStyleIdx="0" presStyleCnt="3">
        <dgm:presLayoutVars>
          <dgm:bulletEnabled val="1"/>
        </dgm:presLayoutVars>
      </dgm:prSet>
      <dgm:spPr/>
    </dgm:pt>
    <dgm:pt modelId="{D4BF597A-76C1-9647-8567-A48778D79DF2}" type="pres">
      <dgm:prSet presAssocID="{B8B9590C-3126-4E44-8FED-C6B7C1CC7941}" presName="FourConn_2-3" presStyleLbl="fgAccFollowNode1" presStyleIdx="1" presStyleCnt="3">
        <dgm:presLayoutVars>
          <dgm:bulletEnabled val="1"/>
        </dgm:presLayoutVars>
      </dgm:prSet>
      <dgm:spPr/>
    </dgm:pt>
    <dgm:pt modelId="{01959023-CF23-664A-9844-8A891A90B01F}" type="pres">
      <dgm:prSet presAssocID="{B8B9590C-3126-4E44-8FED-C6B7C1CC7941}" presName="FourConn_3-4" presStyleLbl="fgAccFollowNode1" presStyleIdx="2" presStyleCnt="3">
        <dgm:presLayoutVars>
          <dgm:bulletEnabled val="1"/>
        </dgm:presLayoutVars>
      </dgm:prSet>
      <dgm:spPr/>
    </dgm:pt>
    <dgm:pt modelId="{32EFB2E1-2C5A-3241-BB36-A8928454167A}" type="pres">
      <dgm:prSet presAssocID="{B8B9590C-3126-4E44-8FED-C6B7C1CC7941}" presName="FourNodes_1_text" presStyleLbl="node1" presStyleIdx="3" presStyleCnt="4">
        <dgm:presLayoutVars>
          <dgm:bulletEnabled val="1"/>
        </dgm:presLayoutVars>
      </dgm:prSet>
      <dgm:spPr/>
    </dgm:pt>
    <dgm:pt modelId="{14D9D182-6E3F-EC4D-9594-1B7FAAF36214}" type="pres">
      <dgm:prSet presAssocID="{B8B9590C-3126-4E44-8FED-C6B7C1CC7941}" presName="FourNodes_2_text" presStyleLbl="node1" presStyleIdx="3" presStyleCnt="4">
        <dgm:presLayoutVars>
          <dgm:bulletEnabled val="1"/>
        </dgm:presLayoutVars>
      </dgm:prSet>
      <dgm:spPr/>
    </dgm:pt>
    <dgm:pt modelId="{280522F7-627F-8C4E-9E26-6BCC5A1205D4}" type="pres">
      <dgm:prSet presAssocID="{B8B9590C-3126-4E44-8FED-C6B7C1CC7941}" presName="FourNodes_3_text" presStyleLbl="node1" presStyleIdx="3" presStyleCnt="4">
        <dgm:presLayoutVars>
          <dgm:bulletEnabled val="1"/>
        </dgm:presLayoutVars>
      </dgm:prSet>
      <dgm:spPr/>
    </dgm:pt>
    <dgm:pt modelId="{10B37CE2-9651-214A-B146-895C6EC7D1BC}" type="pres">
      <dgm:prSet presAssocID="{B8B9590C-3126-4E44-8FED-C6B7C1CC7941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C880500-7787-AC4B-BFA4-4C086B067197}" type="presOf" srcId="{5760A073-CCBF-9D4A-AC75-32CF1F36F44E}" destId="{10B37CE2-9651-214A-B146-895C6EC7D1BC}" srcOrd="1" destOrd="0" presId="urn:microsoft.com/office/officeart/2005/8/layout/vProcess5"/>
    <dgm:cxn modelId="{60F8630E-30C9-1545-A9A1-9B05F3F8E295}" type="presOf" srcId="{34150C94-D0AA-8A4D-9B11-097A74BA9271}" destId="{C096E2D1-D0CD-5A4D-9B1E-E894DCEED6BB}" srcOrd="0" destOrd="0" presId="urn:microsoft.com/office/officeart/2005/8/layout/vProcess5"/>
    <dgm:cxn modelId="{987DD21C-36A7-F948-8D17-9221A710DF56}" type="presOf" srcId="{34150C94-D0AA-8A4D-9B11-097A74BA9271}" destId="{14D9D182-6E3F-EC4D-9594-1B7FAAF36214}" srcOrd="1" destOrd="0" presId="urn:microsoft.com/office/officeart/2005/8/layout/vProcess5"/>
    <dgm:cxn modelId="{471D6D22-90D9-374D-A815-B7911732277F}" type="presOf" srcId="{66AF2702-C3F9-CE48-B12B-446F16D442F3}" destId="{01959023-CF23-664A-9844-8A891A90B01F}" srcOrd="0" destOrd="0" presId="urn:microsoft.com/office/officeart/2005/8/layout/vProcess5"/>
    <dgm:cxn modelId="{EB53CA2F-1F43-BB48-9B83-716E5C101555}" type="presOf" srcId="{D58E0446-D55E-0A4A-898C-9745BAB3EBCC}" destId="{A54C62A2-8504-664D-B8B8-58A2AAFDA7AA}" srcOrd="0" destOrd="0" presId="urn:microsoft.com/office/officeart/2005/8/layout/vProcess5"/>
    <dgm:cxn modelId="{A75C5939-7DB1-E149-99A9-824CC00C21F4}" type="presOf" srcId="{D58E0446-D55E-0A4A-898C-9745BAB3EBCC}" destId="{280522F7-627F-8C4E-9E26-6BCC5A1205D4}" srcOrd="1" destOrd="0" presId="urn:microsoft.com/office/officeart/2005/8/layout/vProcess5"/>
    <dgm:cxn modelId="{4DBC4668-75D1-C748-AE77-C514646E7C68}" type="presOf" srcId="{E675A7EA-970E-4946-84CE-FE604504DAE5}" destId="{32EFB2E1-2C5A-3241-BB36-A8928454167A}" srcOrd="1" destOrd="0" presId="urn:microsoft.com/office/officeart/2005/8/layout/vProcess5"/>
    <dgm:cxn modelId="{2D1A4F6F-27AA-A648-8366-5863F07108D9}" type="presOf" srcId="{6FA8DBE1-1B5F-9B44-8A36-9EC82C835AD2}" destId="{D4BF597A-76C1-9647-8567-A48778D79DF2}" srcOrd="0" destOrd="0" presId="urn:microsoft.com/office/officeart/2005/8/layout/vProcess5"/>
    <dgm:cxn modelId="{5099287C-5184-464C-AC8D-FC68B18DFCF7}" type="presOf" srcId="{B8B9590C-3126-4E44-8FED-C6B7C1CC7941}" destId="{8504212A-B6C2-A644-BE72-EE8ADD3D0AC8}" srcOrd="0" destOrd="0" presId="urn:microsoft.com/office/officeart/2005/8/layout/vProcess5"/>
    <dgm:cxn modelId="{FE79D17F-2D2B-C248-9E46-749E7CF48A6C}" srcId="{B8B9590C-3126-4E44-8FED-C6B7C1CC7941}" destId="{5760A073-CCBF-9D4A-AC75-32CF1F36F44E}" srcOrd="3" destOrd="0" parTransId="{8352D5EF-2D90-634F-8D40-6F1C265BA963}" sibTransId="{52CC4958-22E0-E247-B848-67965EB80C3F}"/>
    <dgm:cxn modelId="{30D2699F-0EB0-E54C-85BB-1727889C936A}" type="presOf" srcId="{1F5DF785-CA25-CC4C-8E2F-6D98925421CB}" destId="{EC10E9E4-25BD-4944-829C-5A2CA3C52CBD}" srcOrd="0" destOrd="0" presId="urn:microsoft.com/office/officeart/2005/8/layout/vProcess5"/>
    <dgm:cxn modelId="{B7B644B0-8F1F-9A40-B651-900350DD496D}" srcId="{B8B9590C-3126-4E44-8FED-C6B7C1CC7941}" destId="{D58E0446-D55E-0A4A-898C-9745BAB3EBCC}" srcOrd="2" destOrd="0" parTransId="{28535501-B8F2-D945-8494-8C59F8DB0FCE}" sibTransId="{66AF2702-C3F9-CE48-B12B-446F16D442F3}"/>
    <dgm:cxn modelId="{8BBFB0CD-A9CB-4544-BAA9-6A1706BB5C4F}" type="presOf" srcId="{5760A073-CCBF-9D4A-AC75-32CF1F36F44E}" destId="{BDD78F3B-2404-2F41-99F4-42B01C5BB217}" srcOrd="0" destOrd="0" presId="urn:microsoft.com/office/officeart/2005/8/layout/vProcess5"/>
    <dgm:cxn modelId="{466E85DC-477C-374F-8765-CB8DFEEFBD65}" type="presOf" srcId="{E675A7EA-970E-4946-84CE-FE604504DAE5}" destId="{3895A16D-883E-FC45-A783-0C80BDC89787}" srcOrd="0" destOrd="0" presId="urn:microsoft.com/office/officeart/2005/8/layout/vProcess5"/>
    <dgm:cxn modelId="{8A82F3DC-3C3D-B547-BCD7-3FF3C23C9E39}" srcId="{B8B9590C-3126-4E44-8FED-C6B7C1CC7941}" destId="{E675A7EA-970E-4946-84CE-FE604504DAE5}" srcOrd="0" destOrd="0" parTransId="{BCC1BE96-D1CC-FC4E-BDAD-574520A1A3CE}" sibTransId="{1F5DF785-CA25-CC4C-8E2F-6D98925421CB}"/>
    <dgm:cxn modelId="{8773D3FB-E12F-4F4C-88CD-44078C897D14}" srcId="{B8B9590C-3126-4E44-8FED-C6B7C1CC7941}" destId="{34150C94-D0AA-8A4D-9B11-097A74BA9271}" srcOrd="1" destOrd="0" parTransId="{8B256C72-FFBB-724A-8E9F-1CA8E52E829B}" sibTransId="{6FA8DBE1-1B5F-9B44-8A36-9EC82C835AD2}"/>
    <dgm:cxn modelId="{9FFF0AAB-DCE5-D64C-AE97-33C26F06188A}" type="presParOf" srcId="{8504212A-B6C2-A644-BE72-EE8ADD3D0AC8}" destId="{72F170D2-ECB5-1E45-856B-E5A0BD9A8DBA}" srcOrd="0" destOrd="0" presId="urn:microsoft.com/office/officeart/2005/8/layout/vProcess5"/>
    <dgm:cxn modelId="{A3191445-DBD4-8F43-B798-3564474DA9FB}" type="presParOf" srcId="{8504212A-B6C2-A644-BE72-EE8ADD3D0AC8}" destId="{3895A16D-883E-FC45-A783-0C80BDC89787}" srcOrd="1" destOrd="0" presId="urn:microsoft.com/office/officeart/2005/8/layout/vProcess5"/>
    <dgm:cxn modelId="{81737F5F-B15C-1043-B2F1-1A932130F6BC}" type="presParOf" srcId="{8504212A-B6C2-A644-BE72-EE8ADD3D0AC8}" destId="{C096E2D1-D0CD-5A4D-9B1E-E894DCEED6BB}" srcOrd="2" destOrd="0" presId="urn:microsoft.com/office/officeart/2005/8/layout/vProcess5"/>
    <dgm:cxn modelId="{F5CEBED6-F872-ED45-852C-5FB72742C539}" type="presParOf" srcId="{8504212A-B6C2-A644-BE72-EE8ADD3D0AC8}" destId="{A54C62A2-8504-664D-B8B8-58A2AAFDA7AA}" srcOrd="3" destOrd="0" presId="urn:microsoft.com/office/officeart/2005/8/layout/vProcess5"/>
    <dgm:cxn modelId="{6CB4706C-ED10-F84D-A260-B0AD62825E82}" type="presParOf" srcId="{8504212A-B6C2-A644-BE72-EE8ADD3D0AC8}" destId="{BDD78F3B-2404-2F41-99F4-42B01C5BB217}" srcOrd="4" destOrd="0" presId="urn:microsoft.com/office/officeart/2005/8/layout/vProcess5"/>
    <dgm:cxn modelId="{CEF42209-22E5-6342-AC43-31CA825B410B}" type="presParOf" srcId="{8504212A-B6C2-A644-BE72-EE8ADD3D0AC8}" destId="{EC10E9E4-25BD-4944-829C-5A2CA3C52CBD}" srcOrd="5" destOrd="0" presId="urn:microsoft.com/office/officeart/2005/8/layout/vProcess5"/>
    <dgm:cxn modelId="{75EC4B65-7AFB-2741-B31B-61AD69661BAB}" type="presParOf" srcId="{8504212A-B6C2-A644-BE72-EE8ADD3D0AC8}" destId="{D4BF597A-76C1-9647-8567-A48778D79DF2}" srcOrd="6" destOrd="0" presId="urn:microsoft.com/office/officeart/2005/8/layout/vProcess5"/>
    <dgm:cxn modelId="{E4FF870D-66C8-5E48-AB30-C225483F200C}" type="presParOf" srcId="{8504212A-B6C2-A644-BE72-EE8ADD3D0AC8}" destId="{01959023-CF23-664A-9844-8A891A90B01F}" srcOrd="7" destOrd="0" presId="urn:microsoft.com/office/officeart/2005/8/layout/vProcess5"/>
    <dgm:cxn modelId="{D26A989D-BA69-2F46-9871-7F3E07C0FFA1}" type="presParOf" srcId="{8504212A-B6C2-A644-BE72-EE8ADD3D0AC8}" destId="{32EFB2E1-2C5A-3241-BB36-A8928454167A}" srcOrd="8" destOrd="0" presId="urn:microsoft.com/office/officeart/2005/8/layout/vProcess5"/>
    <dgm:cxn modelId="{FC576993-FEE7-BC4D-8F0B-ADF532563CFB}" type="presParOf" srcId="{8504212A-B6C2-A644-BE72-EE8ADD3D0AC8}" destId="{14D9D182-6E3F-EC4D-9594-1B7FAAF36214}" srcOrd="9" destOrd="0" presId="urn:microsoft.com/office/officeart/2005/8/layout/vProcess5"/>
    <dgm:cxn modelId="{FC6D9EF3-31AB-4B4B-A98E-0FA1212E4437}" type="presParOf" srcId="{8504212A-B6C2-A644-BE72-EE8ADD3D0AC8}" destId="{280522F7-627F-8C4E-9E26-6BCC5A1205D4}" srcOrd="10" destOrd="0" presId="urn:microsoft.com/office/officeart/2005/8/layout/vProcess5"/>
    <dgm:cxn modelId="{CC06AC65-8A72-BF4A-99DC-FFBAF65F7989}" type="presParOf" srcId="{8504212A-B6C2-A644-BE72-EE8ADD3D0AC8}" destId="{10B37CE2-9651-214A-B146-895C6EC7D1B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4ADC04-478D-EF4D-9ABA-AB730F9DFB5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89C41DE9-0E92-EC46-96D4-892C66B15523}">
      <dgm:prSet phldrT="[Tekst]" custT="1"/>
      <dgm:spPr/>
      <dgm:t>
        <a:bodyPr/>
        <a:lstStyle/>
        <a:p>
          <a:r>
            <a:rPr lang="nb-NO" sz="1200" dirty="0"/>
            <a:t>Samtale om situasjonen</a:t>
          </a:r>
        </a:p>
      </dgm:t>
    </dgm:pt>
    <dgm:pt modelId="{6FEF14AE-8925-954A-8239-BE206FD059A3}" type="parTrans" cxnId="{B2AF97D2-AC61-F14E-A165-7FF67ACB44AD}">
      <dgm:prSet/>
      <dgm:spPr/>
      <dgm:t>
        <a:bodyPr/>
        <a:lstStyle/>
        <a:p>
          <a:endParaRPr lang="nb-NO" sz="1800"/>
        </a:p>
      </dgm:t>
    </dgm:pt>
    <dgm:pt modelId="{C651CF89-E8BA-9B42-A869-2F324522686A}" type="sibTrans" cxnId="{B2AF97D2-AC61-F14E-A165-7FF67ACB44AD}">
      <dgm:prSet/>
      <dgm:spPr/>
      <dgm:t>
        <a:bodyPr/>
        <a:lstStyle/>
        <a:p>
          <a:endParaRPr lang="nb-NO" sz="1800"/>
        </a:p>
      </dgm:t>
    </dgm:pt>
    <dgm:pt modelId="{E7181E15-7659-6841-A719-8B512B7FC70F}">
      <dgm:prSet phldrT="[Tekst]" custT="1"/>
      <dgm:spPr/>
      <dgm:t>
        <a:bodyPr/>
        <a:lstStyle/>
        <a:p>
          <a:r>
            <a:rPr lang="nb-NO" sz="1200" dirty="0"/>
            <a:t>Informere om samtale med foreldre og oppfordring til å foreslå hjelpende tiltak</a:t>
          </a:r>
        </a:p>
      </dgm:t>
    </dgm:pt>
    <dgm:pt modelId="{A3981740-AC9E-F04B-AAAA-14A649067567}" type="parTrans" cxnId="{8177D86A-F5DD-9B48-BE1E-DBA33B10029F}">
      <dgm:prSet/>
      <dgm:spPr/>
      <dgm:t>
        <a:bodyPr/>
        <a:lstStyle/>
        <a:p>
          <a:endParaRPr lang="nb-NO" sz="1800"/>
        </a:p>
      </dgm:t>
    </dgm:pt>
    <dgm:pt modelId="{AC8C68EA-49C3-D740-9D31-BD1D390F3C70}" type="sibTrans" cxnId="{8177D86A-F5DD-9B48-BE1E-DBA33B10029F}">
      <dgm:prSet/>
      <dgm:spPr/>
      <dgm:t>
        <a:bodyPr/>
        <a:lstStyle/>
        <a:p>
          <a:endParaRPr lang="nb-NO" sz="1800"/>
        </a:p>
      </dgm:t>
    </dgm:pt>
    <dgm:pt modelId="{5BD742F3-11B0-C541-ABB8-2EC04E943A67}">
      <dgm:prSet phldrT="[Tekst]" custT="1"/>
      <dgm:spPr/>
      <dgm:t>
        <a:bodyPr/>
        <a:lstStyle/>
        <a:p>
          <a:r>
            <a:rPr lang="nb-NO" sz="1200" dirty="0"/>
            <a:t>Samtale med foreldre, elev og rektor om alvorlighetsgraden tilsier det.</a:t>
          </a:r>
        </a:p>
      </dgm:t>
    </dgm:pt>
    <dgm:pt modelId="{B1C342D8-1967-454F-9D9E-4ED6053B8B6F}" type="parTrans" cxnId="{CF8E011F-3D2A-694C-B8FA-AD29060D6545}">
      <dgm:prSet/>
      <dgm:spPr/>
      <dgm:t>
        <a:bodyPr/>
        <a:lstStyle/>
        <a:p>
          <a:endParaRPr lang="nb-NO" sz="1800"/>
        </a:p>
      </dgm:t>
    </dgm:pt>
    <dgm:pt modelId="{6A217FDD-EFF1-054B-AEA6-6474F45A61E7}" type="sibTrans" cxnId="{CF8E011F-3D2A-694C-B8FA-AD29060D6545}">
      <dgm:prSet/>
      <dgm:spPr/>
      <dgm:t>
        <a:bodyPr/>
        <a:lstStyle/>
        <a:p>
          <a:endParaRPr lang="nb-NO" sz="1800"/>
        </a:p>
      </dgm:t>
    </dgm:pt>
    <dgm:pt modelId="{1C3F44DD-3FDA-EA4D-A08B-8D9263DC9381}">
      <dgm:prSet phldrT="[Tekst]" custT="1"/>
      <dgm:spPr/>
      <dgm:t>
        <a:bodyPr/>
        <a:lstStyle/>
        <a:p>
          <a:r>
            <a:rPr lang="nb-NO" sz="1200" dirty="0"/>
            <a:t>Iverksette tiltak</a:t>
          </a:r>
        </a:p>
      </dgm:t>
    </dgm:pt>
    <dgm:pt modelId="{615C254C-EBF7-FC41-97A6-ABA2C6AA8495}" type="parTrans" cxnId="{CC0B0ED8-0EF6-1549-B0C6-682AF26AD46D}">
      <dgm:prSet/>
      <dgm:spPr/>
      <dgm:t>
        <a:bodyPr/>
        <a:lstStyle/>
        <a:p>
          <a:endParaRPr lang="nb-NO" sz="1800"/>
        </a:p>
      </dgm:t>
    </dgm:pt>
    <dgm:pt modelId="{DBEE3FAB-2709-AE4F-99D4-8A39BDDD8677}" type="sibTrans" cxnId="{CC0B0ED8-0EF6-1549-B0C6-682AF26AD46D}">
      <dgm:prSet/>
      <dgm:spPr/>
      <dgm:t>
        <a:bodyPr/>
        <a:lstStyle/>
        <a:p>
          <a:endParaRPr lang="nb-NO" sz="1800"/>
        </a:p>
      </dgm:t>
    </dgm:pt>
    <dgm:pt modelId="{9AB4F5A4-115B-CB44-BA4D-7FA524054320}">
      <dgm:prSet custT="1"/>
      <dgm:spPr/>
      <dgm:t>
        <a:bodyPr/>
        <a:lstStyle/>
        <a:p>
          <a:r>
            <a:rPr lang="nb-NO" sz="1200" dirty="0"/>
            <a:t>Nytt møte med foreldre og elev</a:t>
          </a:r>
        </a:p>
      </dgm:t>
    </dgm:pt>
    <dgm:pt modelId="{8A0314D7-FEED-0644-8219-B90AB2946931}" type="parTrans" cxnId="{4EB70213-0DD6-4747-ACD3-27C194ED00B0}">
      <dgm:prSet/>
      <dgm:spPr/>
      <dgm:t>
        <a:bodyPr/>
        <a:lstStyle/>
        <a:p>
          <a:endParaRPr lang="nb-NO" sz="1800"/>
        </a:p>
      </dgm:t>
    </dgm:pt>
    <dgm:pt modelId="{CB5E7B3E-BE77-B140-BC93-2931E6ABBFE6}" type="sibTrans" cxnId="{4EB70213-0DD6-4747-ACD3-27C194ED00B0}">
      <dgm:prSet/>
      <dgm:spPr/>
      <dgm:t>
        <a:bodyPr/>
        <a:lstStyle/>
        <a:p>
          <a:endParaRPr lang="nb-NO" sz="1800"/>
        </a:p>
      </dgm:t>
    </dgm:pt>
    <dgm:pt modelId="{2EDE7321-BDA1-7C40-A769-5EBCB8A37167}" type="pres">
      <dgm:prSet presAssocID="{944ADC04-478D-EF4D-9ABA-AB730F9DFB52}" presName="Name0" presStyleCnt="0">
        <dgm:presLayoutVars>
          <dgm:dir/>
          <dgm:animLvl val="lvl"/>
          <dgm:resizeHandles val="exact"/>
        </dgm:presLayoutVars>
      </dgm:prSet>
      <dgm:spPr/>
    </dgm:pt>
    <dgm:pt modelId="{B7CE1D4A-3721-684E-B344-FC85C493C334}" type="pres">
      <dgm:prSet presAssocID="{89C41DE9-0E92-EC46-96D4-892C66B15523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F768E41-2A81-8646-AA46-29BB12846CFE}" type="pres">
      <dgm:prSet presAssocID="{C651CF89-E8BA-9B42-A869-2F324522686A}" presName="parTxOnlySpace" presStyleCnt="0"/>
      <dgm:spPr/>
    </dgm:pt>
    <dgm:pt modelId="{78901297-C131-AC4A-8775-44BF06614ACA}" type="pres">
      <dgm:prSet presAssocID="{E7181E15-7659-6841-A719-8B512B7FC70F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2F233313-918F-6A4B-A2BB-406B66DBBB66}" type="pres">
      <dgm:prSet presAssocID="{AC8C68EA-49C3-D740-9D31-BD1D390F3C70}" presName="parTxOnlySpace" presStyleCnt="0"/>
      <dgm:spPr/>
    </dgm:pt>
    <dgm:pt modelId="{53CADBA5-A903-0A4B-924A-6E79B71468A7}" type="pres">
      <dgm:prSet presAssocID="{5BD742F3-11B0-C541-ABB8-2EC04E943A6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30F6F887-900C-4346-BDF2-A27A3C73329C}" type="pres">
      <dgm:prSet presAssocID="{6A217FDD-EFF1-054B-AEA6-6474F45A61E7}" presName="parTxOnlySpace" presStyleCnt="0"/>
      <dgm:spPr/>
    </dgm:pt>
    <dgm:pt modelId="{157A5BE6-33BD-DD42-A2F6-4E7CFAF5C36F}" type="pres">
      <dgm:prSet presAssocID="{1C3F44DD-3FDA-EA4D-A08B-8D9263DC938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9DFACD29-4E1E-4F48-80FC-F39A68810053}" type="pres">
      <dgm:prSet presAssocID="{DBEE3FAB-2709-AE4F-99D4-8A39BDDD8677}" presName="parTxOnlySpace" presStyleCnt="0"/>
      <dgm:spPr/>
    </dgm:pt>
    <dgm:pt modelId="{290701C5-2226-7547-8D4F-3AC3CCC5D900}" type="pres">
      <dgm:prSet presAssocID="{9AB4F5A4-115B-CB44-BA4D-7FA524054320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EA44F804-4C12-0E41-81B1-91CAB9DD7214}" type="presOf" srcId="{944ADC04-478D-EF4D-9ABA-AB730F9DFB52}" destId="{2EDE7321-BDA1-7C40-A769-5EBCB8A37167}" srcOrd="0" destOrd="0" presId="urn:microsoft.com/office/officeart/2005/8/layout/chevron1"/>
    <dgm:cxn modelId="{4EB70213-0DD6-4747-ACD3-27C194ED00B0}" srcId="{944ADC04-478D-EF4D-9ABA-AB730F9DFB52}" destId="{9AB4F5A4-115B-CB44-BA4D-7FA524054320}" srcOrd="4" destOrd="0" parTransId="{8A0314D7-FEED-0644-8219-B90AB2946931}" sibTransId="{CB5E7B3E-BE77-B140-BC93-2931E6ABBFE6}"/>
    <dgm:cxn modelId="{CF8E011F-3D2A-694C-B8FA-AD29060D6545}" srcId="{944ADC04-478D-EF4D-9ABA-AB730F9DFB52}" destId="{5BD742F3-11B0-C541-ABB8-2EC04E943A67}" srcOrd="2" destOrd="0" parTransId="{B1C342D8-1967-454F-9D9E-4ED6053B8B6F}" sibTransId="{6A217FDD-EFF1-054B-AEA6-6474F45A61E7}"/>
    <dgm:cxn modelId="{BE294964-0E30-6A4B-AE34-94F04C145CD4}" type="presOf" srcId="{1C3F44DD-3FDA-EA4D-A08B-8D9263DC9381}" destId="{157A5BE6-33BD-DD42-A2F6-4E7CFAF5C36F}" srcOrd="0" destOrd="0" presId="urn:microsoft.com/office/officeart/2005/8/layout/chevron1"/>
    <dgm:cxn modelId="{8177D86A-F5DD-9B48-BE1E-DBA33B10029F}" srcId="{944ADC04-478D-EF4D-9ABA-AB730F9DFB52}" destId="{E7181E15-7659-6841-A719-8B512B7FC70F}" srcOrd="1" destOrd="0" parTransId="{A3981740-AC9E-F04B-AAAA-14A649067567}" sibTransId="{AC8C68EA-49C3-D740-9D31-BD1D390F3C70}"/>
    <dgm:cxn modelId="{6DE5A76E-659F-6D4A-B967-E2761472198F}" type="presOf" srcId="{E7181E15-7659-6841-A719-8B512B7FC70F}" destId="{78901297-C131-AC4A-8775-44BF06614ACA}" srcOrd="0" destOrd="0" presId="urn:microsoft.com/office/officeart/2005/8/layout/chevron1"/>
    <dgm:cxn modelId="{0ABD0597-9646-5741-A78F-FD21CB0D1480}" type="presOf" srcId="{9AB4F5A4-115B-CB44-BA4D-7FA524054320}" destId="{290701C5-2226-7547-8D4F-3AC3CCC5D900}" srcOrd="0" destOrd="0" presId="urn:microsoft.com/office/officeart/2005/8/layout/chevron1"/>
    <dgm:cxn modelId="{C51060B7-E2CD-D24A-9EBB-9428FFD6AC3C}" type="presOf" srcId="{89C41DE9-0E92-EC46-96D4-892C66B15523}" destId="{B7CE1D4A-3721-684E-B344-FC85C493C334}" srcOrd="0" destOrd="0" presId="urn:microsoft.com/office/officeart/2005/8/layout/chevron1"/>
    <dgm:cxn modelId="{B2AF97D2-AC61-F14E-A165-7FF67ACB44AD}" srcId="{944ADC04-478D-EF4D-9ABA-AB730F9DFB52}" destId="{89C41DE9-0E92-EC46-96D4-892C66B15523}" srcOrd="0" destOrd="0" parTransId="{6FEF14AE-8925-954A-8239-BE206FD059A3}" sibTransId="{C651CF89-E8BA-9B42-A869-2F324522686A}"/>
    <dgm:cxn modelId="{CC0B0ED8-0EF6-1549-B0C6-682AF26AD46D}" srcId="{944ADC04-478D-EF4D-9ABA-AB730F9DFB52}" destId="{1C3F44DD-3FDA-EA4D-A08B-8D9263DC9381}" srcOrd="3" destOrd="0" parTransId="{615C254C-EBF7-FC41-97A6-ABA2C6AA8495}" sibTransId="{DBEE3FAB-2709-AE4F-99D4-8A39BDDD8677}"/>
    <dgm:cxn modelId="{A9DE1CFA-BC06-744A-8E5C-5E2523D2CCED}" type="presOf" srcId="{5BD742F3-11B0-C541-ABB8-2EC04E943A67}" destId="{53CADBA5-A903-0A4B-924A-6E79B71468A7}" srcOrd="0" destOrd="0" presId="urn:microsoft.com/office/officeart/2005/8/layout/chevron1"/>
    <dgm:cxn modelId="{E097CBB4-458D-0B48-8985-A880945D228C}" type="presParOf" srcId="{2EDE7321-BDA1-7C40-A769-5EBCB8A37167}" destId="{B7CE1D4A-3721-684E-B344-FC85C493C334}" srcOrd="0" destOrd="0" presId="urn:microsoft.com/office/officeart/2005/8/layout/chevron1"/>
    <dgm:cxn modelId="{4740D4A3-F364-0D47-9281-C48E3B7A2656}" type="presParOf" srcId="{2EDE7321-BDA1-7C40-A769-5EBCB8A37167}" destId="{4F768E41-2A81-8646-AA46-29BB12846CFE}" srcOrd="1" destOrd="0" presId="urn:microsoft.com/office/officeart/2005/8/layout/chevron1"/>
    <dgm:cxn modelId="{21220B12-A6EB-2646-98D2-A212E13A1BF3}" type="presParOf" srcId="{2EDE7321-BDA1-7C40-A769-5EBCB8A37167}" destId="{78901297-C131-AC4A-8775-44BF06614ACA}" srcOrd="2" destOrd="0" presId="urn:microsoft.com/office/officeart/2005/8/layout/chevron1"/>
    <dgm:cxn modelId="{0DAEE062-4261-EF42-A2FC-5B5588020194}" type="presParOf" srcId="{2EDE7321-BDA1-7C40-A769-5EBCB8A37167}" destId="{2F233313-918F-6A4B-A2BB-406B66DBBB66}" srcOrd="3" destOrd="0" presId="urn:microsoft.com/office/officeart/2005/8/layout/chevron1"/>
    <dgm:cxn modelId="{ACFF31EE-3024-3345-9641-9364D479CF80}" type="presParOf" srcId="{2EDE7321-BDA1-7C40-A769-5EBCB8A37167}" destId="{53CADBA5-A903-0A4B-924A-6E79B71468A7}" srcOrd="4" destOrd="0" presId="urn:microsoft.com/office/officeart/2005/8/layout/chevron1"/>
    <dgm:cxn modelId="{F9394C58-0D25-7D48-8437-A4015783EE77}" type="presParOf" srcId="{2EDE7321-BDA1-7C40-A769-5EBCB8A37167}" destId="{30F6F887-900C-4346-BDF2-A27A3C73329C}" srcOrd="5" destOrd="0" presId="urn:microsoft.com/office/officeart/2005/8/layout/chevron1"/>
    <dgm:cxn modelId="{57A06371-26F8-4144-A28A-56F0F30858E3}" type="presParOf" srcId="{2EDE7321-BDA1-7C40-A769-5EBCB8A37167}" destId="{157A5BE6-33BD-DD42-A2F6-4E7CFAF5C36F}" srcOrd="6" destOrd="0" presId="urn:microsoft.com/office/officeart/2005/8/layout/chevron1"/>
    <dgm:cxn modelId="{3FA7B571-F7D8-B740-BB17-1ED7989486FB}" type="presParOf" srcId="{2EDE7321-BDA1-7C40-A769-5EBCB8A37167}" destId="{9DFACD29-4E1E-4F48-80FC-F39A68810053}" srcOrd="7" destOrd="0" presId="urn:microsoft.com/office/officeart/2005/8/layout/chevron1"/>
    <dgm:cxn modelId="{741E7B67-5EB7-4145-9F85-693361D35F48}" type="presParOf" srcId="{2EDE7321-BDA1-7C40-A769-5EBCB8A37167}" destId="{290701C5-2226-7547-8D4F-3AC3CCC5D90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5A16D-883E-FC45-A783-0C80BDC89787}">
      <dsp:nvSpPr>
        <dsp:cNvPr id="0" name=""/>
        <dsp:cNvSpPr/>
      </dsp:nvSpPr>
      <dsp:spPr>
        <a:xfrm>
          <a:off x="0" y="0"/>
          <a:ext cx="5154992" cy="604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schemeClr val="lt1"/>
              </a:solidFill>
            </a:rPr>
            <a:t>Egenevaluering</a:t>
          </a:r>
        </a:p>
      </dsp:txBody>
      <dsp:txXfrm>
        <a:off x="17700" y="17700"/>
        <a:ext cx="4451821" cy="568917"/>
      </dsp:txXfrm>
    </dsp:sp>
    <dsp:sp modelId="{C096E2D1-D0CD-5A4D-9B1E-E894DCEED6BB}">
      <dsp:nvSpPr>
        <dsp:cNvPr id="0" name=""/>
        <dsp:cNvSpPr/>
      </dsp:nvSpPr>
      <dsp:spPr>
        <a:xfrm>
          <a:off x="431730" y="714192"/>
          <a:ext cx="5154992" cy="604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schemeClr val="lt1"/>
              </a:solidFill>
              <a:sym typeface="Wingdings" pitchFamily="2" charset="2"/>
            </a:rPr>
            <a:t>Elevsamtale</a:t>
          </a:r>
          <a:endParaRPr lang="nb-NO" sz="1800" kern="1200" dirty="0">
            <a:solidFill>
              <a:schemeClr val="lt1"/>
            </a:solidFill>
          </a:endParaRPr>
        </a:p>
      </dsp:txBody>
      <dsp:txXfrm>
        <a:off x="449430" y="731892"/>
        <a:ext cx="4295055" cy="568917"/>
      </dsp:txXfrm>
    </dsp:sp>
    <dsp:sp modelId="{A54C62A2-8504-664D-B8B8-58A2AAFDA7AA}">
      <dsp:nvSpPr>
        <dsp:cNvPr id="0" name=""/>
        <dsp:cNvSpPr/>
      </dsp:nvSpPr>
      <dsp:spPr>
        <a:xfrm>
          <a:off x="857017" y="1428385"/>
          <a:ext cx="5154992" cy="604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schemeClr val="lt1"/>
              </a:solidFill>
              <a:sym typeface="Wingdings" pitchFamily="2" charset="2"/>
            </a:rPr>
            <a:t>Eleven presenterer i utviklingssamtale</a:t>
          </a:r>
          <a:endParaRPr lang="nb-NO" sz="1800" kern="1200" dirty="0">
            <a:solidFill>
              <a:schemeClr val="lt1"/>
            </a:solidFill>
          </a:endParaRPr>
        </a:p>
      </dsp:txBody>
      <dsp:txXfrm>
        <a:off x="874717" y="1446085"/>
        <a:ext cx="4301499" cy="568917"/>
      </dsp:txXfrm>
    </dsp:sp>
    <dsp:sp modelId="{BDD78F3B-2404-2F41-99F4-42B01C5BB217}">
      <dsp:nvSpPr>
        <dsp:cNvPr id="0" name=""/>
        <dsp:cNvSpPr/>
      </dsp:nvSpPr>
      <dsp:spPr>
        <a:xfrm>
          <a:off x="1288747" y="2142578"/>
          <a:ext cx="5154992" cy="604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kern="1200" dirty="0">
              <a:solidFill>
                <a:schemeClr val="lt1"/>
              </a:solidFill>
            </a:rPr>
            <a:t>Evaluering av mål neste utviklingssamtale</a:t>
          </a:r>
        </a:p>
      </dsp:txBody>
      <dsp:txXfrm>
        <a:off x="1306447" y="2160278"/>
        <a:ext cx="4295055" cy="568917"/>
      </dsp:txXfrm>
    </dsp:sp>
    <dsp:sp modelId="{EC10E9E4-25BD-4944-829C-5A2CA3C52CBD}">
      <dsp:nvSpPr>
        <dsp:cNvPr id="0" name=""/>
        <dsp:cNvSpPr/>
      </dsp:nvSpPr>
      <dsp:spPr>
        <a:xfrm>
          <a:off x="4762185" y="462851"/>
          <a:ext cx="392806" cy="39280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700" kern="1200">
            <a:solidFill>
              <a:schemeClr val="dk1">
                <a:hueOff val="0"/>
                <a:satOff val="0"/>
                <a:lumOff val="0"/>
              </a:schemeClr>
            </a:solidFill>
          </a:endParaRPr>
        </a:p>
      </dsp:txBody>
      <dsp:txXfrm>
        <a:off x="4850566" y="462851"/>
        <a:ext cx="216044" cy="295587"/>
      </dsp:txXfrm>
    </dsp:sp>
    <dsp:sp modelId="{D4BF597A-76C1-9647-8567-A48778D79DF2}">
      <dsp:nvSpPr>
        <dsp:cNvPr id="0" name=""/>
        <dsp:cNvSpPr/>
      </dsp:nvSpPr>
      <dsp:spPr>
        <a:xfrm>
          <a:off x="5193916" y="1177044"/>
          <a:ext cx="392806" cy="39280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700" kern="1200">
            <a:solidFill>
              <a:schemeClr val="dk1">
                <a:hueOff val="0"/>
                <a:satOff val="0"/>
                <a:lumOff val="0"/>
              </a:schemeClr>
            </a:solidFill>
          </a:endParaRPr>
        </a:p>
      </dsp:txBody>
      <dsp:txXfrm>
        <a:off x="5282297" y="1177044"/>
        <a:ext cx="216044" cy="295587"/>
      </dsp:txXfrm>
    </dsp:sp>
    <dsp:sp modelId="{01959023-CF23-664A-9844-8A891A90B01F}">
      <dsp:nvSpPr>
        <dsp:cNvPr id="0" name=""/>
        <dsp:cNvSpPr/>
      </dsp:nvSpPr>
      <dsp:spPr>
        <a:xfrm>
          <a:off x="5619203" y="1891237"/>
          <a:ext cx="392806" cy="39280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700" kern="1200">
            <a:solidFill>
              <a:schemeClr val="dk1">
                <a:hueOff val="0"/>
                <a:satOff val="0"/>
                <a:lumOff val="0"/>
              </a:schemeClr>
            </a:solidFill>
          </a:endParaRPr>
        </a:p>
      </dsp:txBody>
      <dsp:txXfrm>
        <a:off x="5707584" y="1891237"/>
        <a:ext cx="216044" cy="295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E1D4A-3721-684E-B344-FC85C493C334}">
      <dsp:nvSpPr>
        <dsp:cNvPr id="0" name=""/>
        <dsp:cNvSpPr/>
      </dsp:nvSpPr>
      <dsp:spPr>
        <a:xfrm>
          <a:off x="2921" y="889018"/>
          <a:ext cx="2600283" cy="10401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Samtale om situasjonen</a:t>
          </a:r>
        </a:p>
      </dsp:txBody>
      <dsp:txXfrm>
        <a:off x="522978" y="889018"/>
        <a:ext cx="1560170" cy="1040113"/>
      </dsp:txXfrm>
    </dsp:sp>
    <dsp:sp modelId="{78901297-C131-AC4A-8775-44BF06614ACA}">
      <dsp:nvSpPr>
        <dsp:cNvPr id="0" name=""/>
        <dsp:cNvSpPr/>
      </dsp:nvSpPr>
      <dsp:spPr>
        <a:xfrm>
          <a:off x="2343176" y="889018"/>
          <a:ext cx="2600283" cy="10401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Informere om samtale med foreldre og oppfordring til å foreslå hjelpende tiltak</a:t>
          </a:r>
        </a:p>
      </dsp:txBody>
      <dsp:txXfrm>
        <a:off x="2863233" y="889018"/>
        <a:ext cx="1560170" cy="1040113"/>
      </dsp:txXfrm>
    </dsp:sp>
    <dsp:sp modelId="{53CADBA5-A903-0A4B-924A-6E79B71468A7}">
      <dsp:nvSpPr>
        <dsp:cNvPr id="0" name=""/>
        <dsp:cNvSpPr/>
      </dsp:nvSpPr>
      <dsp:spPr>
        <a:xfrm>
          <a:off x="4683431" y="889018"/>
          <a:ext cx="2600283" cy="10401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Samtale med foreldre, elev og rektor om alvorlighetsgraden tilsier det.</a:t>
          </a:r>
        </a:p>
      </dsp:txBody>
      <dsp:txXfrm>
        <a:off x="5203488" y="889018"/>
        <a:ext cx="1560170" cy="1040113"/>
      </dsp:txXfrm>
    </dsp:sp>
    <dsp:sp modelId="{157A5BE6-33BD-DD42-A2F6-4E7CFAF5C36F}">
      <dsp:nvSpPr>
        <dsp:cNvPr id="0" name=""/>
        <dsp:cNvSpPr/>
      </dsp:nvSpPr>
      <dsp:spPr>
        <a:xfrm>
          <a:off x="7023686" y="889018"/>
          <a:ext cx="2600283" cy="10401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Iverksette tiltak</a:t>
          </a:r>
        </a:p>
      </dsp:txBody>
      <dsp:txXfrm>
        <a:off x="7543743" y="889018"/>
        <a:ext cx="1560170" cy="1040113"/>
      </dsp:txXfrm>
    </dsp:sp>
    <dsp:sp modelId="{290701C5-2226-7547-8D4F-3AC3CCC5D900}">
      <dsp:nvSpPr>
        <dsp:cNvPr id="0" name=""/>
        <dsp:cNvSpPr/>
      </dsp:nvSpPr>
      <dsp:spPr>
        <a:xfrm>
          <a:off x="9363941" y="889018"/>
          <a:ext cx="2600283" cy="104011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Nytt møte med foreldre og elev</a:t>
          </a:r>
        </a:p>
      </dsp:txBody>
      <dsp:txXfrm>
        <a:off x="9883998" y="889018"/>
        <a:ext cx="1560170" cy="1040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6T10:00:14.0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0,'48'1,"0"3,0 1,0 3,-1 2,64 21,-52-14,1-2,115 14,126-11,-127-10,972 8,-721-19,2073 3,-2459 2,55 10,-54-6,51 1,276-8,-342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6T10:00:16.7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54,'141'0,"891"-16,254 2,-788 17,3964-3,-4301-13,-12 0,361 33,-52-11,-266-12,774 3,-948 1,0 2,0-1,-1 2,1 0,21 9,-20-7,0 0,0-1,1-1,22 2,419-4,-226-5,-207 5,-1 0,30 8,40 3,516-10,-314-6,-233 3,-21-2,0 2,0 3,71 12,-86-10,46 3,28 5,-73-8,0-1,0-2,38-2,-57 0,11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C9686-4E51-034C-A0C8-A56E3A29DE2E}" type="datetimeFigureOut">
              <a:rPr lang="nb-NO" smtClean="0"/>
              <a:t>09.02.2024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7E6C7-0E1F-EB4C-9B9D-CF2D8ABB8C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382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E6C7-0E1F-EB4C-9B9D-CF2D8ABB8CB7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3519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E6C7-0E1F-EB4C-9B9D-CF2D8ABB8CB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0816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E6C7-0E1F-EB4C-9B9D-CF2D8ABB8CB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9039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Efektivisere</a:t>
            </a:r>
            <a:r>
              <a:rPr lang="nb-NO" dirty="0"/>
              <a:t>, delegere. </a:t>
            </a:r>
            <a:r>
              <a:rPr lang="nb-NO" dirty="0" err="1"/>
              <a:t>Eg</a:t>
            </a:r>
            <a:r>
              <a:rPr lang="nb-NO" dirty="0"/>
              <a:t> trur på å betre kapasitet heller enn å helle </a:t>
            </a:r>
            <a:r>
              <a:rPr lang="nb-NO" dirty="0" err="1"/>
              <a:t>meir</a:t>
            </a:r>
            <a:r>
              <a:rPr lang="nb-NO" dirty="0"/>
              <a:t> i det </a:t>
            </a:r>
            <a:r>
              <a:rPr lang="nb-NO" dirty="0" err="1"/>
              <a:t>allereie</a:t>
            </a:r>
            <a:r>
              <a:rPr lang="nb-NO" dirty="0"/>
              <a:t> fylte glasset</a:t>
            </a:r>
          </a:p>
          <a:p>
            <a:endParaRPr lang="nb-NO" dirty="0"/>
          </a:p>
          <a:p>
            <a:r>
              <a:rPr lang="nb-NO" dirty="0"/>
              <a:t>Maksimere utbytte med minimal innsats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E6C7-0E1F-EB4C-9B9D-CF2D8ABB8CB7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884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E6C7-0E1F-EB4C-9B9D-CF2D8ABB8CB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232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Mål : bli flinkere å </a:t>
            </a:r>
            <a:r>
              <a:rPr lang="nb-NO" sz="12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gje</a:t>
            </a:r>
            <a:r>
              <a:rPr lang="nb-NO" sz="12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beskjed. 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7E6C7-0E1F-EB4C-9B9D-CF2D8ABB8CB7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120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657D4E-52C9-AED8-6118-7D4A15A27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80F8AC9-5448-F757-538D-4C9D23A95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n-NO"/>
              <a:t>Klikk for å redigere undertittelstil i malen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A3E9E4E4-C7CE-A7C7-0042-AEA4DEA34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23B8E193-8034-3868-B86C-45DD913E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2397DA9D-7C1B-E4C7-3BFB-AE2DCADB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3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32087F-32C2-7C92-48AC-C933F82B5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loddrett tekst 2">
            <a:extLst>
              <a:ext uri="{FF2B5EF4-FFF2-40B4-BE49-F238E27FC236}">
                <a16:creationId xmlns:a16="http://schemas.microsoft.com/office/drawing/2014/main" id="{630BBAEB-D23D-9822-64D9-6A1AA8032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135E7299-805E-A6E4-A7DC-A9B5C8557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B9701451-3B9C-A5CC-7396-63D8EB2EC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86EA3B57-B802-F9B8-A9B8-09AA3EFF8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1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B98DA638-09CC-F7F7-7FD4-62A19C0883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loddrett tekst 2">
            <a:extLst>
              <a:ext uri="{FF2B5EF4-FFF2-40B4-BE49-F238E27FC236}">
                <a16:creationId xmlns:a16="http://schemas.microsoft.com/office/drawing/2014/main" id="{295850E6-C440-B784-59CF-F26722523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D0F2D228-6265-00A8-B1BF-7F83BC9B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4414A30C-E2AE-139A-AEDC-0222AF9E5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9EBE01DE-893E-0656-41A2-772C5D33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A2AAF0-9516-1287-0A3F-4A1FD892F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C541546B-13A3-B1BE-0F64-B585336F5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8897AF01-AB7C-670A-47D4-91EA7DCC4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70EA2C42-A6D5-A294-AF1E-5EC969A0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219761DC-E014-61FA-F8C9-7D79ABB4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6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92DC54-5D3D-5B35-5353-6320512E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tekst 2">
            <a:extLst>
              <a:ext uri="{FF2B5EF4-FFF2-40B4-BE49-F238E27FC236}">
                <a16:creationId xmlns:a16="http://schemas.microsoft.com/office/drawing/2014/main" id="{D7B55436-1BDF-E818-822B-5605A5D72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DDD32992-4D8B-6442-F0F4-60DE8C975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B9AA154F-5DF8-C56A-72DE-085851B1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E20BAB36-A297-5269-E16B-5EBD70887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ald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905D90-61A1-ADCE-DA91-EBBE5C1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FA54FB4B-7BCA-A723-BAB8-735F00572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innhald 3">
            <a:extLst>
              <a:ext uri="{FF2B5EF4-FFF2-40B4-BE49-F238E27FC236}">
                <a16:creationId xmlns:a16="http://schemas.microsoft.com/office/drawing/2014/main" id="{4794735D-60A7-C055-C56A-14CF69F24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5" name="Plasshaldar for dato 4">
            <a:extLst>
              <a:ext uri="{FF2B5EF4-FFF2-40B4-BE49-F238E27FC236}">
                <a16:creationId xmlns:a16="http://schemas.microsoft.com/office/drawing/2014/main" id="{0B698BDD-7868-19D0-1E7D-7750FB464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6" name="Plasshaldar for botntekst 5">
            <a:extLst>
              <a:ext uri="{FF2B5EF4-FFF2-40B4-BE49-F238E27FC236}">
                <a16:creationId xmlns:a16="http://schemas.microsoft.com/office/drawing/2014/main" id="{DD4D718A-BC1B-87A8-36AF-4479DB24F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aldar for lysbiletnummer 6">
            <a:extLst>
              <a:ext uri="{FF2B5EF4-FFF2-40B4-BE49-F238E27FC236}">
                <a16:creationId xmlns:a16="http://schemas.microsoft.com/office/drawing/2014/main" id="{F19E3DE8-9EC4-55D5-15D4-7069A2EC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3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lik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42FB62-84BE-0B2D-4F26-96345628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tekst 2">
            <a:extLst>
              <a:ext uri="{FF2B5EF4-FFF2-40B4-BE49-F238E27FC236}">
                <a16:creationId xmlns:a16="http://schemas.microsoft.com/office/drawing/2014/main" id="{D6D619FE-EE05-78BF-5CB0-38DE85883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4" name="Plasshaldar for innhald 3">
            <a:extLst>
              <a:ext uri="{FF2B5EF4-FFF2-40B4-BE49-F238E27FC236}">
                <a16:creationId xmlns:a16="http://schemas.microsoft.com/office/drawing/2014/main" id="{F3F94867-D816-A532-1E9A-ABC761D3D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5" name="Plasshaldar for tekst 4">
            <a:extLst>
              <a:ext uri="{FF2B5EF4-FFF2-40B4-BE49-F238E27FC236}">
                <a16:creationId xmlns:a16="http://schemas.microsoft.com/office/drawing/2014/main" id="{A3501EF1-F7A1-8EDD-A7B7-36B25E230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6" name="Plasshaldar for innhald 5">
            <a:extLst>
              <a:ext uri="{FF2B5EF4-FFF2-40B4-BE49-F238E27FC236}">
                <a16:creationId xmlns:a16="http://schemas.microsoft.com/office/drawing/2014/main" id="{F1F0D984-1865-F223-AD55-FF96B4731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7" name="Plasshaldar for dato 6">
            <a:extLst>
              <a:ext uri="{FF2B5EF4-FFF2-40B4-BE49-F238E27FC236}">
                <a16:creationId xmlns:a16="http://schemas.microsoft.com/office/drawing/2014/main" id="{2B92E820-4940-F85F-E943-B7A849CF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8" name="Plasshaldar for botntekst 7">
            <a:extLst>
              <a:ext uri="{FF2B5EF4-FFF2-40B4-BE49-F238E27FC236}">
                <a16:creationId xmlns:a16="http://schemas.microsoft.com/office/drawing/2014/main" id="{A92C62E4-0E50-48C7-C1CD-0F22EDE3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sshaldar for lysbiletnummer 8">
            <a:extLst>
              <a:ext uri="{FF2B5EF4-FFF2-40B4-BE49-F238E27FC236}">
                <a16:creationId xmlns:a16="http://schemas.microsoft.com/office/drawing/2014/main" id="{FB035E52-3E2D-CB13-ACD4-0F0D0543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80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er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901AB2-A30A-E086-873A-D7DFA00E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dato 2">
            <a:extLst>
              <a:ext uri="{FF2B5EF4-FFF2-40B4-BE49-F238E27FC236}">
                <a16:creationId xmlns:a16="http://schemas.microsoft.com/office/drawing/2014/main" id="{43DA8113-A1E0-3885-58DD-60943850A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4" name="Plasshaldar for botntekst 3">
            <a:extLst>
              <a:ext uri="{FF2B5EF4-FFF2-40B4-BE49-F238E27FC236}">
                <a16:creationId xmlns:a16="http://schemas.microsoft.com/office/drawing/2014/main" id="{A730B854-F57A-996A-61B6-6AEF059CD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sshaldar for lysbiletnummer 4">
            <a:extLst>
              <a:ext uri="{FF2B5EF4-FFF2-40B4-BE49-F238E27FC236}">
                <a16:creationId xmlns:a16="http://schemas.microsoft.com/office/drawing/2014/main" id="{66DC5E2B-814F-B88D-252C-6C3EFBBC1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2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dato 1">
            <a:extLst>
              <a:ext uri="{FF2B5EF4-FFF2-40B4-BE49-F238E27FC236}">
                <a16:creationId xmlns:a16="http://schemas.microsoft.com/office/drawing/2014/main" id="{CF8DFE94-84AE-E8B0-FD06-2D626A9D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3" name="Plasshaldar for botntekst 2">
            <a:extLst>
              <a:ext uri="{FF2B5EF4-FFF2-40B4-BE49-F238E27FC236}">
                <a16:creationId xmlns:a16="http://schemas.microsoft.com/office/drawing/2014/main" id="{82F08C75-48FB-7963-AD69-B35CEA62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aldar for lysbiletnummer 3">
            <a:extLst>
              <a:ext uri="{FF2B5EF4-FFF2-40B4-BE49-F238E27FC236}">
                <a16:creationId xmlns:a16="http://schemas.microsoft.com/office/drawing/2014/main" id="{1C845CA9-D0A3-9CCC-4671-20D3DA70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00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a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84ECF1-BCED-4B41-C7C3-7D0248DC3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99A846C9-AEC9-4463-A400-1C105E501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tekst 3">
            <a:extLst>
              <a:ext uri="{FF2B5EF4-FFF2-40B4-BE49-F238E27FC236}">
                <a16:creationId xmlns:a16="http://schemas.microsoft.com/office/drawing/2014/main" id="{95E35FD9-7620-BA9A-1997-4CF492D03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5" name="Plasshaldar for dato 4">
            <a:extLst>
              <a:ext uri="{FF2B5EF4-FFF2-40B4-BE49-F238E27FC236}">
                <a16:creationId xmlns:a16="http://schemas.microsoft.com/office/drawing/2014/main" id="{26AD7387-CCF1-78AA-653D-08B80725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6" name="Plasshaldar for botntekst 5">
            <a:extLst>
              <a:ext uri="{FF2B5EF4-FFF2-40B4-BE49-F238E27FC236}">
                <a16:creationId xmlns:a16="http://schemas.microsoft.com/office/drawing/2014/main" id="{1D02CDDA-F401-3AB5-D6B4-B9C1E52C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aldar for lysbiletnummer 6">
            <a:extLst>
              <a:ext uri="{FF2B5EF4-FFF2-40B4-BE49-F238E27FC236}">
                <a16:creationId xmlns:a16="http://schemas.microsoft.com/office/drawing/2014/main" id="{7B8A6F03-5ECF-FE3C-E873-9B2D749E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0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et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1174B9-788C-37C7-534D-38ECDBAF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bilete 2">
            <a:extLst>
              <a:ext uri="{FF2B5EF4-FFF2-40B4-BE49-F238E27FC236}">
                <a16:creationId xmlns:a16="http://schemas.microsoft.com/office/drawing/2014/main" id="{4C5FB582-4933-1671-94F1-1C31E0154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n-NO"/>
          </a:p>
        </p:txBody>
      </p:sp>
      <p:sp>
        <p:nvSpPr>
          <p:cNvPr id="4" name="Plasshaldar for tekst 3">
            <a:extLst>
              <a:ext uri="{FF2B5EF4-FFF2-40B4-BE49-F238E27FC236}">
                <a16:creationId xmlns:a16="http://schemas.microsoft.com/office/drawing/2014/main" id="{B4ACFE55-82FA-64C7-93BD-B150E2B7C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n-NO"/>
              <a:t>Klikk for å redigere tekststilar i malen</a:t>
            </a:r>
          </a:p>
        </p:txBody>
      </p:sp>
      <p:sp>
        <p:nvSpPr>
          <p:cNvPr id="5" name="Plasshaldar for dato 4">
            <a:extLst>
              <a:ext uri="{FF2B5EF4-FFF2-40B4-BE49-F238E27FC236}">
                <a16:creationId xmlns:a16="http://schemas.microsoft.com/office/drawing/2014/main" id="{60288BA4-0B56-1C96-A813-8298C6FE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6" name="Plasshaldar for botntekst 5">
            <a:extLst>
              <a:ext uri="{FF2B5EF4-FFF2-40B4-BE49-F238E27FC236}">
                <a16:creationId xmlns:a16="http://schemas.microsoft.com/office/drawing/2014/main" id="{39F1B308-6AAB-5E5D-8D13-FA0306ED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sshaldar for lysbiletnummer 6">
            <a:extLst>
              <a:ext uri="{FF2B5EF4-FFF2-40B4-BE49-F238E27FC236}">
                <a16:creationId xmlns:a16="http://schemas.microsoft.com/office/drawing/2014/main" id="{669AAA0C-DF1C-A95F-EC0B-79622485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381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tittel 1">
            <a:extLst>
              <a:ext uri="{FF2B5EF4-FFF2-40B4-BE49-F238E27FC236}">
                <a16:creationId xmlns:a16="http://schemas.microsoft.com/office/drawing/2014/main" id="{A1293E2F-255F-60AF-175D-289126CD2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n-NO"/>
              <a:t>Klikk for å redigere tittelstil</a:t>
            </a:r>
          </a:p>
        </p:txBody>
      </p:sp>
      <p:sp>
        <p:nvSpPr>
          <p:cNvPr id="3" name="Plasshaldar for tekst 2">
            <a:extLst>
              <a:ext uri="{FF2B5EF4-FFF2-40B4-BE49-F238E27FC236}">
                <a16:creationId xmlns:a16="http://schemas.microsoft.com/office/drawing/2014/main" id="{4700942F-ED4B-6BB8-589A-6285862AD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n-NO"/>
              <a:t>Klikk for å redigere tekststilar i malen</a:t>
            </a:r>
          </a:p>
          <a:p>
            <a:pPr lvl="1"/>
            <a:r>
              <a:rPr lang="nn-NO"/>
              <a:t>Andre nivå</a:t>
            </a:r>
          </a:p>
          <a:p>
            <a:pPr lvl="2"/>
            <a:r>
              <a:rPr lang="nn-NO"/>
              <a:t>Tredje nivå</a:t>
            </a:r>
          </a:p>
          <a:p>
            <a:pPr lvl="3"/>
            <a:r>
              <a:rPr lang="nn-NO"/>
              <a:t>Fjerde nivå</a:t>
            </a:r>
          </a:p>
          <a:p>
            <a:pPr lvl="4"/>
            <a:r>
              <a:rPr lang="nn-NO"/>
              <a:t>Femte nivå</a:t>
            </a:r>
          </a:p>
        </p:txBody>
      </p:sp>
      <p:sp>
        <p:nvSpPr>
          <p:cNvPr id="4" name="Plasshaldar for dato 3">
            <a:extLst>
              <a:ext uri="{FF2B5EF4-FFF2-40B4-BE49-F238E27FC236}">
                <a16:creationId xmlns:a16="http://schemas.microsoft.com/office/drawing/2014/main" id="{9BC5A6C0-90E1-11F1-6502-5A4D5812F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B0A250-5CC0-1746-B209-08E8B0DAE6AF}" type="datetimeFigureOut">
              <a:rPr lang="en-US" smtClean="0"/>
              <a:pPr/>
              <a:t>2/9/24</a:t>
            </a:fld>
            <a:endParaRPr lang="en-US" dirty="0"/>
          </a:p>
        </p:txBody>
      </p:sp>
      <p:sp>
        <p:nvSpPr>
          <p:cNvPr id="5" name="Plasshaldar for botntekst 4">
            <a:extLst>
              <a:ext uri="{FF2B5EF4-FFF2-40B4-BE49-F238E27FC236}">
                <a16:creationId xmlns:a16="http://schemas.microsoft.com/office/drawing/2014/main" id="{A49B9740-F7B1-7220-9893-F2BBADC70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sshaldar for lysbiletnummer 5">
            <a:extLst>
              <a:ext uri="{FF2B5EF4-FFF2-40B4-BE49-F238E27FC236}">
                <a16:creationId xmlns:a16="http://schemas.microsoft.com/office/drawing/2014/main" id="{5E16B962-9F24-C616-EDC0-AE6665FB4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8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88ED3-AED4-829C-747F-E94F35C3C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EBFE77-C91D-C930-FE48-7034882EB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1" y="768334"/>
            <a:ext cx="4134538" cy="2866405"/>
          </a:xfrm>
        </p:spPr>
        <p:txBody>
          <a:bodyPr>
            <a:normAutofit/>
          </a:bodyPr>
          <a:lstStyle/>
          <a:p>
            <a:r>
              <a:rPr lang="nb-NO" sz="5400" dirty="0"/>
              <a:t>Eleven i sentrum</a:t>
            </a:r>
          </a:p>
        </p:txBody>
      </p:sp>
      <p:pic>
        <p:nvPicPr>
          <p:cNvPr id="8" name="Bilete 7" descr="Children with backpacks in classroom">
            <a:extLst>
              <a:ext uri="{FF2B5EF4-FFF2-40B4-BE49-F238E27FC236}">
                <a16:creationId xmlns:a16="http://schemas.microsoft.com/office/drawing/2014/main" id="{BE267FEF-E1D7-AC15-1E15-6345E4030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05" b="5541"/>
          <a:stretch/>
        </p:blipFill>
        <p:spPr>
          <a:xfrm>
            <a:off x="-469231" y="0"/>
            <a:ext cx="12661231" cy="6858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4A00BBBF-865E-741F-69B5-3B07C86A734E}"/>
              </a:ext>
            </a:extLst>
          </p:cNvPr>
          <p:cNvSpPr/>
          <p:nvPr/>
        </p:nvSpPr>
        <p:spPr>
          <a:xfrm>
            <a:off x="5931568" y="0"/>
            <a:ext cx="6260431" cy="6858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71EE7E8-7969-D639-6990-79808C78CE84}"/>
              </a:ext>
            </a:extLst>
          </p:cNvPr>
          <p:cNvSpPr txBox="1"/>
          <p:nvPr/>
        </p:nvSpPr>
        <p:spPr>
          <a:xfrm>
            <a:off x="6095999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3174360" y="2589839"/>
                </a:moveTo>
                <a:lnTo>
                  <a:pt x="3282409" y="2589839"/>
                </a:lnTo>
                <a:cubicBezTo>
                  <a:pt x="3308901" y="2589839"/>
                  <a:pt x="3330183" y="2596536"/>
                  <a:pt x="3346257" y="2609931"/>
                </a:cubicBezTo>
                <a:cubicBezTo>
                  <a:pt x="3362330" y="2623325"/>
                  <a:pt x="3370367" y="2643268"/>
                  <a:pt x="3370367" y="2669760"/>
                </a:cubicBezTo>
                <a:cubicBezTo>
                  <a:pt x="3370367" y="2687917"/>
                  <a:pt x="3366497" y="2703246"/>
                  <a:pt x="3358758" y="2715748"/>
                </a:cubicBezTo>
                <a:cubicBezTo>
                  <a:pt x="3351019" y="2728249"/>
                  <a:pt x="3340080" y="2737625"/>
                  <a:pt x="3325942" y="2743876"/>
                </a:cubicBezTo>
                <a:cubicBezTo>
                  <a:pt x="3311803" y="2750127"/>
                  <a:pt x="3294911" y="2753253"/>
                  <a:pt x="3275266" y="2753253"/>
                </a:cubicBezTo>
                <a:lnTo>
                  <a:pt x="3174360" y="2753253"/>
                </a:lnTo>
                <a:close/>
                <a:moveTo>
                  <a:pt x="4268098" y="2485808"/>
                </a:moveTo>
                <a:lnTo>
                  <a:pt x="4268098" y="3086776"/>
                </a:lnTo>
                <a:lnTo>
                  <a:pt x="4388202" y="3086776"/>
                </a:lnTo>
                <a:lnTo>
                  <a:pt x="4388202" y="2649089"/>
                </a:lnTo>
                <a:lnTo>
                  <a:pt x="4532863" y="2894788"/>
                </a:lnTo>
                <a:lnTo>
                  <a:pt x="4610105" y="2894788"/>
                </a:lnTo>
                <a:lnTo>
                  <a:pt x="4751640" y="2648388"/>
                </a:lnTo>
                <a:lnTo>
                  <a:pt x="4751640" y="3086776"/>
                </a:lnTo>
                <a:lnTo>
                  <a:pt x="4875317" y="3086776"/>
                </a:lnTo>
                <a:lnTo>
                  <a:pt x="4875317" y="2485808"/>
                </a:lnTo>
                <a:lnTo>
                  <a:pt x="4736460" y="2485808"/>
                </a:lnTo>
                <a:lnTo>
                  <a:pt x="4575547" y="2763539"/>
                </a:lnTo>
                <a:lnTo>
                  <a:pt x="4412312" y="2485808"/>
                </a:lnTo>
                <a:close/>
                <a:moveTo>
                  <a:pt x="3622779" y="2485808"/>
                </a:moveTo>
                <a:lnTo>
                  <a:pt x="3622779" y="2847907"/>
                </a:lnTo>
                <a:cubicBezTo>
                  <a:pt x="3622779" y="2900890"/>
                  <a:pt x="3631560" y="2945836"/>
                  <a:pt x="3649122" y="2982745"/>
                </a:cubicBezTo>
                <a:cubicBezTo>
                  <a:pt x="3666684" y="3019655"/>
                  <a:pt x="3694217" y="3047560"/>
                  <a:pt x="3731722" y="3066461"/>
                </a:cubicBezTo>
                <a:cubicBezTo>
                  <a:pt x="3769226" y="3085362"/>
                  <a:pt x="3817446" y="3094813"/>
                  <a:pt x="3876382" y="3094813"/>
                </a:cubicBezTo>
                <a:cubicBezTo>
                  <a:pt x="3935914" y="3094813"/>
                  <a:pt x="3984357" y="3085362"/>
                  <a:pt x="4021713" y="3066461"/>
                </a:cubicBezTo>
                <a:cubicBezTo>
                  <a:pt x="4059069" y="3047560"/>
                  <a:pt x="4086528" y="3019655"/>
                  <a:pt x="4104090" y="2982745"/>
                </a:cubicBezTo>
                <a:cubicBezTo>
                  <a:pt x="4121651" y="2945836"/>
                  <a:pt x="4130432" y="2900890"/>
                  <a:pt x="4130432" y="2847907"/>
                </a:cubicBezTo>
                <a:lnTo>
                  <a:pt x="4130432" y="2485808"/>
                </a:lnTo>
                <a:lnTo>
                  <a:pt x="4001398" y="2485808"/>
                </a:lnTo>
                <a:lnTo>
                  <a:pt x="4001398" y="2844782"/>
                </a:lnTo>
                <a:cubicBezTo>
                  <a:pt x="4001398" y="2894193"/>
                  <a:pt x="3991650" y="2930953"/>
                  <a:pt x="3972153" y="2955063"/>
                </a:cubicBezTo>
                <a:cubicBezTo>
                  <a:pt x="3952657" y="2979174"/>
                  <a:pt x="3921031" y="2991229"/>
                  <a:pt x="3877276" y="2991229"/>
                </a:cubicBezTo>
                <a:cubicBezTo>
                  <a:pt x="3833818" y="2991229"/>
                  <a:pt x="3801968" y="2979174"/>
                  <a:pt x="3781728" y="2955063"/>
                </a:cubicBezTo>
                <a:cubicBezTo>
                  <a:pt x="3761487" y="2930953"/>
                  <a:pt x="3751367" y="2894193"/>
                  <a:pt x="3751367" y="2844782"/>
                </a:cubicBezTo>
                <a:lnTo>
                  <a:pt x="3751367" y="2485808"/>
                </a:lnTo>
                <a:close/>
                <a:moveTo>
                  <a:pt x="3048898" y="2485808"/>
                </a:moveTo>
                <a:lnTo>
                  <a:pt x="3048898" y="3086776"/>
                </a:lnTo>
                <a:lnTo>
                  <a:pt x="3174360" y="3086776"/>
                </a:lnTo>
                <a:lnTo>
                  <a:pt x="3174360" y="2856837"/>
                </a:lnTo>
                <a:lnTo>
                  <a:pt x="3272140" y="2856837"/>
                </a:lnTo>
                <a:cubicBezTo>
                  <a:pt x="3295358" y="2856837"/>
                  <a:pt x="3313589" y="2860930"/>
                  <a:pt x="3326834" y="2869115"/>
                </a:cubicBezTo>
                <a:cubicBezTo>
                  <a:pt x="3340080" y="2877301"/>
                  <a:pt x="3350573" y="2889728"/>
                  <a:pt x="3358312" y="2906397"/>
                </a:cubicBezTo>
                <a:cubicBezTo>
                  <a:pt x="3366051" y="2923065"/>
                  <a:pt x="3372897" y="2944497"/>
                  <a:pt x="3378850" y="2970690"/>
                </a:cubicBezTo>
                <a:lnTo>
                  <a:pt x="3406978" y="3086776"/>
                </a:lnTo>
                <a:lnTo>
                  <a:pt x="3538245" y="3086776"/>
                </a:lnTo>
                <a:lnTo>
                  <a:pt x="3498508" y="2945687"/>
                </a:lnTo>
                <a:cubicBezTo>
                  <a:pt x="3490769" y="2917410"/>
                  <a:pt x="3482211" y="2893597"/>
                  <a:pt x="3472835" y="2874250"/>
                </a:cubicBezTo>
                <a:cubicBezTo>
                  <a:pt x="3463459" y="2854902"/>
                  <a:pt x="3451180" y="2839498"/>
                  <a:pt x="3436000" y="2828039"/>
                </a:cubicBezTo>
                <a:cubicBezTo>
                  <a:pt x="3420820" y="2816579"/>
                  <a:pt x="3400579" y="2808914"/>
                  <a:pt x="3375278" y="2805045"/>
                </a:cubicBezTo>
                <a:cubicBezTo>
                  <a:pt x="3416652" y="2793734"/>
                  <a:pt x="3447534" y="2774833"/>
                  <a:pt x="3467924" y="2748341"/>
                </a:cubicBezTo>
                <a:cubicBezTo>
                  <a:pt x="3488313" y="2721850"/>
                  <a:pt x="3498508" y="2689554"/>
                  <a:pt x="3498508" y="2651454"/>
                </a:cubicBezTo>
                <a:cubicBezTo>
                  <a:pt x="3498508" y="2611270"/>
                  <a:pt x="3489652" y="2579049"/>
                  <a:pt x="3471942" y="2554790"/>
                </a:cubicBezTo>
                <a:cubicBezTo>
                  <a:pt x="3454232" y="2530531"/>
                  <a:pt x="3430196" y="2512969"/>
                  <a:pt x="3399835" y="2502105"/>
                </a:cubicBezTo>
                <a:cubicBezTo>
                  <a:pt x="3369474" y="2491240"/>
                  <a:pt x="3334946" y="2485808"/>
                  <a:pt x="3296250" y="2485808"/>
                </a:cubicBezTo>
                <a:close/>
                <a:moveTo>
                  <a:pt x="2518326" y="2485808"/>
                </a:moveTo>
                <a:lnTo>
                  <a:pt x="2518326" y="2590286"/>
                </a:lnTo>
                <a:lnTo>
                  <a:pt x="2679060" y="2590286"/>
                </a:lnTo>
                <a:lnTo>
                  <a:pt x="2679060" y="3086776"/>
                </a:lnTo>
                <a:lnTo>
                  <a:pt x="2804522" y="3086776"/>
                </a:lnTo>
                <a:lnTo>
                  <a:pt x="2804522" y="2590286"/>
                </a:lnTo>
                <a:lnTo>
                  <a:pt x="2964364" y="2590286"/>
                </a:lnTo>
                <a:lnTo>
                  <a:pt x="2964364" y="2485808"/>
                </a:lnTo>
                <a:close/>
                <a:moveTo>
                  <a:pt x="1924948" y="2485808"/>
                </a:moveTo>
                <a:lnTo>
                  <a:pt x="1924948" y="3086776"/>
                </a:lnTo>
                <a:lnTo>
                  <a:pt x="2042374" y="3086776"/>
                </a:lnTo>
                <a:lnTo>
                  <a:pt x="2042374" y="2679136"/>
                </a:lnTo>
                <a:lnTo>
                  <a:pt x="2319194" y="3086776"/>
                </a:lnTo>
                <a:lnTo>
                  <a:pt x="2442423" y="3086776"/>
                </a:lnTo>
                <a:lnTo>
                  <a:pt x="2442423" y="2485808"/>
                </a:lnTo>
                <a:lnTo>
                  <a:pt x="2324105" y="2485808"/>
                </a:lnTo>
                <a:lnTo>
                  <a:pt x="2324105" y="2890770"/>
                </a:lnTo>
                <a:lnTo>
                  <a:pt x="2047731" y="2485808"/>
                </a:lnTo>
                <a:close/>
                <a:moveTo>
                  <a:pt x="1401073" y="2485808"/>
                </a:moveTo>
                <a:lnTo>
                  <a:pt x="1401073" y="3086776"/>
                </a:lnTo>
                <a:lnTo>
                  <a:pt x="1804249" y="3086776"/>
                </a:lnTo>
                <a:lnTo>
                  <a:pt x="1804249" y="2982745"/>
                </a:lnTo>
                <a:lnTo>
                  <a:pt x="1526535" y="2982745"/>
                </a:lnTo>
                <a:lnTo>
                  <a:pt x="1526535" y="2830048"/>
                </a:lnTo>
                <a:lnTo>
                  <a:pt x="1778353" y="2830048"/>
                </a:lnTo>
                <a:lnTo>
                  <a:pt x="1778353" y="2729589"/>
                </a:lnTo>
                <a:lnTo>
                  <a:pt x="1526535" y="2729589"/>
                </a:lnTo>
                <a:lnTo>
                  <a:pt x="1526535" y="2589839"/>
                </a:lnTo>
                <a:lnTo>
                  <a:pt x="1804249" y="2589839"/>
                </a:lnTo>
                <a:lnTo>
                  <a:pt x="1804249" y="2485808"/>
                </a:lnTo>
                <a:close/>
                <a:moveTo>
                  <a:pt x="1055494" y="2478218"/>
                </a:moveTo>
                <a:cubicBezTo>
                  <a:pt x="1012334" y="2478218"/>
                  <a:pt x="974085" y="2484022"/>
                  <a:pt x="940748" y="2495631"/>
                </a:cubicBezTo>
                <a:cubicBezTo>
                  <a:pt x="907410" y="2507239"/>
                  <a:pt x="881291" y="2525322"/>
                  <a:pt x="862390" y="2549879"/>
                </a:cubicBezTo>
                <a:cubicBezTo>
                  <a:pt x="843489" y="2574435"/>
                  <a:pt x="834038" y="2606210"/>
                  <a:pt x="834038" y="2645203"/>
                </a:cubicBezTo>
                <a:cubicBezTo>
                  <a:pt x="834038" y="2681517"/>
                  <a:pt x="842298" y="2710985"/>
                  <a:pt x="858818" y="2733607"/>
                </a:cubicBezTo>
                <a:cubicBezTo>
                  <a:pt x="875338" y="2756229"/>
                  <a:pt x="898704" y="2774684"/>
                  <a:pt x="928916" y="2788971"/>
                </a:cubicBezTo>
                <a:cubicBezTo>
                  <a:pt x="959128" y="2803259"/>
                  <a:pt x="994921" y="2816356"/>
                  <a:pt x="1036296" y="2828262"/>
                </a:cubicBezTo>
                <a:cubicBezTo>
                  <a:pt x="1071717" y="2838084"/>
                  <a:pt x="1099250" y="2847237"/>
                  <a:pt x="1118895" y="2855721"/>
                </a:cubicBezTo>
                <a:cubicBezTo>
                  <a:pt x="1138540" y="2864204"/>
                  <a:pt x="1152233" y="2873580"/>
                  <a:pt x="1159972" y="2883849"/>
                </a:cubicBezTo>
                <a:cubicBezTo>
                  <a:pt x="1167711" y="2894118"/>
                  <a:pt x="1171580" y="2907141"/>
                  <a:pt x="1171580" y="2922916"/>
                </a:cubicBezTo>
                <a:cubicBezTo>
                  <a:pt x="1171580" y="2939288"/>
                  <a:pt x="1167041" y="2952756"/>
                  <a:pt x="1157963" y="2963323"/>
                </a:cubicBezTo>
                <a:cubicBezTo>
                  <a:pt x="1148884" y="2973890"/>
                  <a:pt x="1136308" y="2981704"/>
                  <a:pt x="1120235" y="2986764"/>
                </a:cubicBezTo>
                <a:cubicBezTo>
                  <a:pt x="1104161" y="2991824"/>
                  <a:pt x="1085558" y="2994354"/>
                  <a:pt x="1064424" y="2994354"/>
                </a:cubicBezTo>
                <a:cubicBezTo>
                  <a:pt x="1042397" y="2994354"/>
                  <a:pt x="1022827" y="2991526"/>
                  <a:pt x="1005711" y="2985871"/>
                </a:cubicBezTo>
                <a:cubicBezTo>
                  <a:pt x="988596" y="2980215"/>
                  <a:pt x="974978" y="2970765"/>
                  <a:pt x="964858" y="2957519"/>
                </a:cubicBezTo>
                <a:cubicBezTo>
                  <a:pt x="954738" y="2944273"/>
                  <a:pt x="949380" y="2926042"/>
                  <a:pt x="948785" y="2902825"/>
                </a:cubicBezTo>
                <a:lnTo>
                  <a:pt x="820197" y="2902825"/>
                </a:lnTo>
                <a:cubicBezTo>
                  <a:pt x="820197" y="2948366"/>
                  <a:pt x="830913" y="2985276"/>
                  <a:pt x="852344" y="3013553"/>
                </a:cubicBezTo>
                <a:cubicBezTo>
                  <a:pt x="873775" y="3041830"/>
                  <a:pt x="902722" y="3062443"/>
                  <a:pt x="939185" y="3075391"/>
                </a:cubicBezTo>
                <a:cubicBezTo>
                  <a:pt x="975648" y="3088339"/>
                  <a:pt x="1016650" y="3094813"/>
                  <a:pt x="1062192" y="3094813"/>
                </a:cubicBezTo>
                <a:cubicBezTo>
                  <a:pt x="1107435" y="3094813"/>
                  <a:pt x="1147991" y="3088711"/>
                  <a:pt x="1183859" y="3076507"/>
                </a:cubicBezTo>
                <a:cubicBezTo>
                  <a:pt x="1219726" y="3064303"/>
                  <a:pt x="1248078" y="3045104"/>
                  <a:pt x="1268914" y="3018911"/>
                </a:cubicBezTo>
                <a:cubicBezTo>
                  <a:pt x="1289750" y="2992717"/>
                  <a:pt x="1300168" y="2958338"/>
                  <a:pt x="1300168" y="2915773"/>
                </a:cubicBezTo>
                <a:cubicBezTo>
                  <a:pt x="1300168" y="2877673"/>
                  <a:pt x="1293098" y="2846940"/>
                  <a:pt x="1278960" y="2823574"/>
                </a:cubicBezTo>
                <a:cubicBezTo>
                  <a:pt x="1264821" y="2800208"/>
                  <a:pt x="1243167" y="2781158"/>
                  <a:pt x="1213996" y="2766424"/>
                </a:cubicBezTo>
                <a:cubicBezTo>
                  <a:pt x="1184826" y="2751690"/>
                  <a:pt x="1147470" y="2737625"/>
                  <a:pt x="1101929" y="2724231"/>
                </a:cubicBezTo>
                <a:cubicBezTo>
                  <a:pt x="1063829" y="2713218"/>
                  <a:pt x="1034733" y="2703395"/>
                  <a:pt x="1014641" y="2694763"/>
                </a:cubicBezTo>
                <a:cubicBezTo>
                  <a:pt x="994549" y="2686131"/>
                  <a:pt x="980783" y="2677276"/>
                  <a:pt x="973341" y="2668197"/>
                </a:cubicBezTo>
                <a:cubicBezTo>
                  <a:pt x="965900" y="2659119"/>
                  <a:pt x="962179" y="2648626"/>
                  <a:pt x="962179" y="2636720"/>
                </a:cubicBezTo>
                <a:cubicBezTo>
                  <a:pt x="962179" y="2615884"/>
                  <a:pt x="970960" y="2600480"/>
                  <a:pt x="988522" y="2590509"/>
                </a:cubicBezTo>
                <a:cubicBezTo>
                  <a:pt x="1006083" y="2580537"/>
                  <a:pt x="1028259" y="2575552"/>
                  <a:pt x="1055048" y="2575552"/>
                </a:cubicBezTo>
                <a:cubicBezTo>
                  <a:pt x="1082135" y="2575552"/>
                  <a:pt x="1105352" y="2581877"/>
                  <a:pt x="1124699" y="2594527"/>
                </a:cubicBezTo>
                <a:cubicBezTo>
                  <a:pt x="1144047" y="2607178"/>
                  <a:pt x="1153572" y="2626302"/>
                  <a:pt x="1153274" y="2651900"/>
                </a:cubicBezTo>
                <a:lnTo>
                  <a:pt x="1281862" y="2651900"/>
                </a:lnTo>
                <a:cubicBezTo>
                  <a:pt x="1281862" y="2612312"/>
                  <a:pt x="1271593" y="2579719"/>
                  <a:pt x="1251054" y="2554120"/>
                </a:cubicBezTo>
                <a:cubicBezTo>
                  <a:pt x="1230516" y="2528522"/>
                  <a:pt x="1203057" y="2509472"/>
                  <a:pt x="1168678" y="2496970"/>
                </a:cubicBezTo>
                <a:cubicBezTo>
                  <a:pt x="1134299" y="2484469"/>
                  <a:pt x="1096571" y="2478218"/>
                  <a:pt x="1055494" y="2478218"/>
                </a:cubicBezTo>
                <a:close/>
                <a:moveTo>
                  <a:pt x="4306198" y="1580933"/>
                </a:moveTo>
                <a:lnTo>
                  <a:pt x="4306198" y="2181901"/>
                </a:lnTo>
                <a:lnTo>
                  <a:pt x="4431660" y="2181901"/>
                </a:lnTo>
                <a:lnTo>
                  <a:pt x="4431660" y="1580933"/>
                </a:lnTo>
                <a:close/>
                <a:moveTo>
                  <a:pt x="3458473" y="1580933"/>
                </a:moveTo>
                <a:lnTo>
                  <a:pt x="3458473" y="2181901"/>
                </a:lnTo>
                <a:lnTo>
                  <a:pt x="3575898" y="2181901"/>
                </a:lnTo>
                <a:lnTo>
                  <a:pt x="3575898" y="1774261"/>
                </a:lnTo>
                <a:lnTo>
                  <a:pt x="3852719" y="2181901"/>
                </a:lnTo>
                <a:lnTo>
                  <a:pt x="3975948" y="2181901"/>
                </a:lnTo>
                <a:lnTo>
                  <a:pt x="3975948" y="1580933"/>
                </a:lnTo>
                <a:lnTo>
                  <a:pt x="3857630" y="1580933"/>
                </a:lnTo>
                <a:lnTo>
                  <a:pt x="3857630" y="1985895"/>
                </a:lnTo>
                <a:lnTo>
                  <a:pt x="3581256" y="1580933"/>
                </a:lnTo>
                <a:close/>
                <a:moveTo>
                  <a:pt x="2934598" y="1580933"/>
                </a:moveTo>
                <a:lnTo>
                  <a:pt x="2934598" y="2181901"/>
                </a:lnTo>
                <a:lnTo>
                  <a:pt x="3337774" y="2181901"/>
                </a:lnTo>
                <a:lnTo>
                  <a:pt x="3337774" y="2077870"/>
                </a:lnTo>
                <a:lnTo>
                  <a:pt x="3060060" y="2077870"/>
                </a:lnTo>
                <a:lnTo>
                  <a:pt x="3060060" y="1925173"/>
                </a:lnTo>
                <a:lnTo>
                  <a:pt x="3311877" y="1925173"/>
                </a:lnTo>
                <a:lnTo>
                  <a:pt x="3311877" y="1824714"/>
                </a:lnTo>
                <a:lnTo>
                  <a:pt x="3060060" y="1824714"/>
                </a:lnTo>
                <a:lnTo>
                  <a:pt x="3060060" y="1684964"/>
                </a:lnTo>
                <a:lnTo>
                  <a:pt x="3337774" y="1684964"/>
                </a:lnTo>
                <a:lnTo>
                  <a:pt x="3337774" y="1580933"/>
                </a:lnTo>
                <a:close/>
                <a:moveTo>
                  <a:pt x="2302078" y="1580933"/>
                </a:moveTo>
                <a:lnTo>
                  <a:pt x="2506122" y="2181901"/>
                </a:lnTo>
                <a:lnTo>
                  <a:pt x="2654801" y="2181901"/>
                </a:lnTo>
                <a:lnTo>
                  <a:pt x="2863309" y="1580933"/>
                </a:lnTo>
                <a:lnTo>
                  <a:pt x="2728918" y="1580933"/>
                </a:lnTo>
                <a:lnTo>
                  <a:pt x="2581578" y="2053760"/>
                </a:lnTo>
                <a:lnTo>
                  <a:pt x="2436470" y="1580933"/>
                </a:lnTo>
                <a:close/>
                <a:moveTo>
                  <a:pt x="1848748" y="1580933"/>
                </a:moveTo>
                <a:lnTo>
                  <a:pt x="1848748" y="2181901"/>
                </a:lnTo>
                <a:lnTo>
                  <a:pt x="2251924" y="2181901"/>
                </a:lnTo>
                <a:lnTo>
                  <a:pt x="2251924" y="2077870"/>
                </a:lnTo>
                <a:lnTo>
                  <a:pt x="1974210" y="2077870"/>
                </a:lnTo>
                <a:lnTo>
                  <a:pt x="1974210" y="1925173"/>
                </a:lnTo>
                <a:lnTo>
                  <a:pt x="2226028" y="1925173"/>
                </a:lnTo>
                <a:lnTo>
                  <a:pt x="2226028" y="1824714"/>
                </a:lnTo>
                <a:lnTo>
                  <a:pt x="1974210" y="1824714"/>
                </a:lnTo>
                <a:lnTo>
                  <a:pt x="1974210" y="1684964"/>
                </a:lnTo>
                <a:lnTo>
                  <a:pt x="2251924" y="1684964"/>
                </a:lnTo>
                <a:lnTo>
                  <a:pt x="2251924" y="1580933"/>
                </a:lnTo>
                <a:close/>
                <a:moveTo>
                  <a:pt x="1382023" y="1580933"/>
                </a:moveTo>
                <a:lnTo>
                  <a:pt x="1382023" y="2181901"/>
                </a:lnTo>
                <a:lnTo>
                  <a:pt x="1761088" y="2181901"/>
                </a:lnTo>
                <a:lnTo>
                  <a:pt x="1761088" y="2071620"/>
                </a:lnTo>
                <a:lnTo>
                  <a:pt x="1507485" y="2071620"/>
                </a:lnTo>
                <a:lnTo>
                  <a:pt x="1507485" y="1580933"/>
                </a:lnTo>
                <a:close/>
                <a:moveTo>
                  <a:pt x="858148" y="1580933"/>
                </a:moveTo>
                <a:lnTo>
                  <a:pt x="858148" y="2181901"/>
                </a:lnTo>
                <a:lnTo>
                  <a:pt x="1261324" y="2181901"/>
                </a:lnTo>
                <a:lnTo>
                  <a:pt x="1261324" y="2077870"/>
                </a:lnTo>
                <a:lnTo>
                  <a:pt x="983610" y="2077870"/>
                </a:lnTo>
                <a:lnTo>
                  <a:pt x="983610" y="1925173"/>
                </a:lnTo>
                <a:lnTo>
                  <a:pt x="1235428" y="1925173"/>
                </a:lnTo>
                <a:lnTo>
                  <a:pt x="1235428" y="1824714"/>
                </a:lnTo>
                <a:lnTo>
                  <a:pt x="983610" y="1824714"/>
                </a:lnTo>
                <a:lnTo>
                  <a:pt x="983610" y="1684964"/>
                </a:lnTo>
                <a:lnTo>
                  <a:pt x="1261324" y="1684964"/>
                </a:lnTo>
                <a:lnTo>
                  <a:pt x="1261324" y="1580933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48000">
                <a:schemeClr val="accent1">
                  <a:lumMod val="75000"/>
                  <a:alpha val="76000"/>
                </a:schemeClr>
              </a:gs>
              <a:gs pos="25000">
                <a:schemeClr val="accent1">
                  <a:lumMod val="75000"/>
                  <a:alpha val="51000"/>
                </a:schemeClr>
              </a:gs>
              <a:gs pos="100000">
                <a:srgbClr val="104862"/>
              </a:gs>
              <a:gs pos="69000">
                <a:schemeClr val="accent1">
                  <a:lumMod val="75000"/>
                  <a:alpha val="90000"/>
                </a:schemeClr>
              </a:gs>
              <a:gs pos="0">
                <a:schemeClr val="accent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nn-NO" dirty="0">
              <a:solidFill>
                <a:srgbClr val="275A71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8BB2CBF-32FD-EEE6-0E3F-57EAAFF5B1F6}"/>
              </a:ext>
            </a:extLst>
          </p:cNvPr>
          <p:cNvSpPr txBox="1"/>
          <p:nvPr/>
        </p:nvSpPr>
        <p:spPr>
          <a:xfrm>
            <a:off x="7694946" y="3299696"/>
            <a:ext cx="289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Aptos Serif" panose="02020604070405020304" pitchFamily="18" charset="0"/>
                <a:cs typeface="Aptos Serif" panose="02020604070405020304" pitchFamily="18" charset="0"/>
              </a:rPr>
              <a:t>Sindre Nyborg 8. </a:t>
            </a:r>
            <a:r>
              <a:rPr lang="nb-NO" dirty="0" err="1">
                <a:latin typeface="Aptos Serif" panose="02020604070405020304" pitchFamily="18" charset="0"/>
                <a:cs typeface="Aptos Serif" panose="02020604070405020304" pitchFamily="18" charset="0"/>
              </a:rPr>
              <a:t>feb</a:t>
            </a:r>
            <a:r>
              <a:rPr lang="nb-NO" dirty="0">
                <a:latin typeface="Aptos Serif" panose="02020604070405020304" pitchFamily="18" charset="0"/>
                <a:cs typeface="Aptos Serif" panose="0202060407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071049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EE54E5-B2E3-1C3B-40DD-D4CCE6950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A8FDC3"/>
                </a:solidFill>
              </a:rPr>
              <a:t>KVA? KVIFOR?</a:t>
            </a:r>
          </a:p>
        </p:txBody>
      </p:sp>
      <p:pic>
        <p:nvPicPr>
          <p:cNvPr id="13" name="Plassholder for innhold 12">
            <a:extLst>
              <a:ext uri="{FF2B5EF4-FFF2-40B4-BE49-F238E27FC236}">
                <a16:creationId xmlns:a16="http://schemas.microsoft.com/office/drawing/2014/main" id="{746A733C-8038-E7A9-619E-C9B3F953C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65137"/>
            <a:ext cx="5958236" cy="2369880"/>
          </a:xfr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EA27979-2980-E3A0-A40D-5A09A3503821}"/>
              </a:ext>
            </a:extLst>
          </p:cNvPr>
          <p:cNvSpPr txBox="1"/>
          <p:nvPr/>
        </p:nvSpPr>
        <p:spPr>
          <a:xfrm>
            <a:off x="4928462" y="5055854"/>
            <a:ext cx="6664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(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Argyris og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Schön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)</a:t>
            </a:r>
            <a:endParaRPr lang="nb-NO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34B3E9E-1BF6-9AEC-023F-37B1C5705C17}"/>
              </a:ext>
            </a:extLst>
          </p:cNvPr>
          <p:cNvSpPr txBox="1"/>
          <p:nvPr/>
        </p:nvSpPr>
        <p:spPr>
          <a:xfrm>
            <a:off x="7900985" y="2019306"/>
            <a:ext cx="36917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>
                <a:solidFill>
                  <a:srgbClr val="A8FDC3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Kvifor</a:t>
            </a:r>
            <a:r>
              <a:rPr lang="nb-NO" sz="2400" b="1" dirty="0">
                <a:solidFill>
                  <a:srgbClr val="A8FDC3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elevmedvirkning?</a:t>
            </a:r>
            <a:endParaRPr lang="nb-NO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- involvert,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skapar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motivasjon</a:t>
            </a:r>
          </a:p>
          <a:p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- inkludering</a:t>
            </a:r>
          </a:p>
          <a:p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- demokratisk læring</a:t>
            </a:r>
          </a:p>
          <a:p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- øving i refleksjon</a:t>
            </a: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82C1774E-FF6F-FDD3-C105-5D7A0BFF0A7A}"/>
              </a:ext>
            </a:extLst>
          </p:cNvPr>
          <p:cNvSpPr txBox="1"/>
          <p:nvPr/>
        </p:nvSpPr>
        <p:spPr>
          <a:xfrm>
            <a:off x="7900984" y="5240520"/>
            <a:ext cx="4312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Kompetanse LK20 (kritisk tenkning og refleksjon)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CC3D565-3C7E-C81F-21F0-DF8A9D539838}"/>
              </a:ext>
            </a:extLst>
          </p:cNvPr>
          <p:cNvSpPr txBox="1"/>
          <p:nvPr/>
        </p:nvSpPr>
        <p:spPr>
          <a:xfrm>
            <a:off x="7900984" y="1014891"/>
            <a:ext cx="4312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Medverknad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vs. medbestemming</a:t>
            </a:r>
          </a:p>
        </p:txBody>
      </p:sp>
    </p:spTree>
    <p:extLst>
      <p:ext uri="{BB962C8B-B14F-4D97-AF65-F5344CB8AC3E}">
        <p14:creationId xmlns:p14="http://schemas.microsoft.com/office/powerpoint/2010/main" val="863292183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accent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39068A-F633-C36B-7C34-759E99E3C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200908"/>
            <a:ext cx="5671262" cy="123083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b-NO" sz="3600" b="1" dirty="0">
                <a:solidFill>
                  <a:srgbClr val="A8FDC3"/>
                </a:solidFill>
                <a:latin typeface="+mn-lt"/>
                <a:cs typeface="Aptos Serif" panose="02020604070405020304" pitchFamily="18" charset="0"/>
              </a:rPr>
              <a:t>HALVTÅRSUTVIKLING</a:t>
            </a:r>
            <a:endParaRPr lang="nb-NO" sz="3200" b="1" dirty="0">
              <a:solidFill>
                <a:srgbClr val="A8FDC3"/>
              </a:solidFill>
              <a:latin typeface="+mn-lt"/>
              <a:cs typeface="Aptos Serif" panose="0202060407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AFB5AC-3EF4-A1E2-B373-B49E4A892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1232804"/>
            <a:ext cx="6327670" cy="382681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000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Stor endring fra skriftlig til muntlig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000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Utviklingssamtaler i stedet for vurderingssamtaler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000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Ett faglig og ett sosialt mål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sz="2000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Flytter til tidlig i semesteret heller enn sent for tid til utvikling</a:t>
            </a:r>
          </a:p>
          <a:p>
            <a:pPr>
              <a:lnSpc>
                <a:spcPct val="90000"/>
              </a:lnSpc>
            </a:pPr>
            <a:endParaRPr lang="nb-NO" sz="2000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12AF686-7906-FB75-A923-02C8C8434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532" y="307567"/>
            <a:ext cx="2883614" cy="3815437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6C7AC9C0-0811-2B44-DDF8-01CD53EBA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6172352"/>
              </p:ext>
            </p:extLst>
          </p:nvPr>
        </p:nvGraphicFramePr>
        <p:xfrm>
          <a:off x="1445674" y="3572181"/>
          <a:ext cx="6443740" cy="2746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685789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75000"/>
              </a:schemeClr>
            </a:gs>
            <a:gs pos="0">
              <a:schemeClr val="tx1"/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39207-68C2-14A3-99F8-59A534999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0598BD8A-A775-4424-56E4-852A2F1C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468" y="43694"/>
            <a:ext cx="5117063" cy="677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7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3BEA0EE-383B-6C80-A9B6-34EBB5876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498" y="117907"/>
            <a:ext cx="4679572" cy="6622185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CC10D50-55AC-6194-72FF-DFB4CC99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391" y="117907"/>
            <a:ext cx="4679572" cy="662218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9F972DD-319A-A822-F315-C25265DB55B4}"/>
              </a:ext>
            </a:extLst>
          </p:cNvPr>
          <p:cNvSpPr/>
          <p:nvPr/>
        </p:nvSpPr>
        <p:spPr>
          <a:xfrm>
            <a:off x="2525486" y="391886"/>
            <a:ext cx="3120571" cy="43542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A213953-946B-15F2-7A22-A3F555254AAD}"/>
              </a:ext>
            </a:extLst>
          </p:cNvPr>
          <p:cNvSpPr txBox="1"/>
          <p:nvPr/>
        </p:nvSpPr>
        <p:spPr>
          <a:xfrm>
            <a:off x="4192702" y="1821542"/>
            <a:ext cx="1204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Ingenting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1061CE4-3408-9A73-9A16-1F064AB4FCCB}"/>
              </a:ext>
            </a:extLst>
          </p:cNvPr>
          <p:cNvSpPr txBox="1"/>
          <p:nvPr/>
        </p:nvSpPr>
        <p:spPr>
          <a:xfrm>
            <a:off x="4621076" y="2501759"/>
            <a:ext cx="12971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 err="1"/>
              <a:t>Ver</a:t>
            </a:r>
            <a:r>
              <a:rPr lang="nb-NO" sz="1100" dirty="0"/>
              <a:t> </a:t>
            </a:r>
            <a:r>
              <a:rPr lang="nb-NO" sz="1100" dirty="0" err="1"/>
              <a:t>ein</a:t>
            </a:r>
            <a:r>
              <a:rPr lang="nb-NO" sz="1100" dirty="0"/>
              <a:t> god TL, Vere snill, sei i fra vist det er </a:t>
            </a:r>
            <a:r>
              <a:rPr lang="nb-NO" sz="1100" dirty="0" err="1"/>
              <a:t>noko</a:t>
            </a:r>
            <a:r>
              <a:rPr lang="nb-NO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51866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D41C77-935A-30B6-60E4-F9507E9B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281D54F-428D-FE87-90E6-97DE5949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6" y="660453"/>
            <a:ext cx="7938052" cy="553709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C130A38F-1581-39E2-57FF-493AFE168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6" b="2859"/>
          <a:stretch/>
        </p:blipFill>
        <p:spPr>
          <a:xfrm>
            <a:off x="8044068" y="660453"/>
            <a:ext cx="4055165" cy="553709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CF5D264-F28D-BC0C-7323-39B3F7CF0BD6}"/>
              </a:ext>
            </a:extLst>
          </p:cNvPr>
          <p:cNvSpPr/>
          <p:nvPr/>
        </p:nvSpPr>
        <p:spPr>
          <a:xfrm>
            <a:off x="2120348" y="1484243"/>
            <a:ext cx="1007165" cy="34455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A6AB79-748D-6C65-E621-033A37580A05}"/>
              </a:ext>
            </a:extLst>
          </p:cNvPr>
          <p:cNvSpPr/>
          <p:nvPr/>
        </p:nvSpPr>
        <p:spPr>
          <a:xfrm>
            <a:off x="5901070" y="1233377"/>
            <a:ext cx="1786270" cy="44656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0485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848B4C-9F61-09F8-6130-D7BAEE54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262" y="592007"/>
            <a:ext cx="8131550" cy="1280890"/>
          </a:xfrm>
        </p:spPr>
        <p:txBody>
          <a:bodyPr>
            <a:normAutofit fontScale="90000"/>
          </a:bodyPr>
          <a:lstStyle/>
          <a:p>
            <a:r>
              <a:rPr lang="nb-NO" dirty="0">
                <a:solidFill>
                  <a:srgbClr val="A8FDC3"/>
                </a:solidFill>
              </a:rPr>
              <a:t>Sosialt.</a:t>
            </a:r>
            <a:br>
              <a:rPr lang="nb-NO" dirty="0">
                <a:solidFill>
                  <a:srgbClr val="A8FDC3"/>
                </a:solidFill>
              </a:rPr>
            </a:br>
            <a:endParaRPr lang="nb-NO" dirty="0">
              <a:solidFill>
                <a:srgbClr val="A8FDC3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3081FA-7252-3176-76D9-0F1DFE90F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430" y="813352"/>
            <a:ext cx="9795082" cy="467877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endParaRPr lang="nb-NO" sz="24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har det fint på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skulen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nb-NO" sz="24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trives på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skulen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blir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mykje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mobbet av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 6. klasse.</a:t>
            </a:r>
          </a:p>
          <a:p>
            <a:pPr>
              <a:lnSpc>
                <a:spcPct val="90000"/>
              </a:lnSpc>
            </a:pP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har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noken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veldig god venner som **, **, **, **, **, **, **, **, **, **, **, **, **, **, **.</a:t>
            </a:r>
          </a:p>
          <a:p>
            <a:pPr>
              <a:lnSpc>
                <a:spcPct val="90000"/>
              </a:lnSpc>
            </a:pP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pleier og leke masse TL-leker i friminuttet og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spele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Fotball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noken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gang men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føler og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noken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gang at visst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speler fotball foran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noken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guttene i 6. og 7. så kommer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til og bli mobbet av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nb-NO" sz="2400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  veldig snill og god venn for vennene mine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</a:t>
            </a:r>
            <a:endParaRPr lang="nb-NO" sz="2400" kern="100" dirty="0">
              <a:solidFill>
                <a:schemeClr val="bg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nb-NO" sz="2400" kern="100" dirty="0">
                <a:solidFill>
                  <a:schemeClr val="bg2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Vennene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mine er veldig snille mot meg</a:t>
            </a:r>
            <a:r>
              <a:rPr lang="nb-NO" sz="2400" kern="100" dirty="0">
                <a:solidFill>
                  <a:schemeClr val="bg2"/>
                </a:solidFill>
                <a:latin typeface="Calibri"/>
                <a:ea typeface="Times New Roman" panose="02020603050405020304" pitchFamily="18" charset="0"/>
                <a:cs typeface="Times New Roman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nb-NO" sz="2400" kern="100" dirty="0" err="1">
                <a:solidFill>
                  <a:schemeClr val="bg2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Eg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vil være mer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ilag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på grupper eller stasjoner med </a:t>
            </a:r>
            <a:r>
              <a:rPr lang="nb-NO" sz="2400" kern="100" dirty="0" err="1">
                <a:solidFill>
                  <a:schemeClr val="bg2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f.eks</a:t>
            </a:r>
            <a:r>
              <a:rPr lang="nb-NO" sz="2400" kern="100" dirty="0">
                <a:solidFill>
                  <a:schemeClr val="bg2"/>
                </a:solidFill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6 klasse.</a:t>
            </a:r>
            <a:endParaRPr lang="nb-NO" sz="4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endParaRPr lang="nb-NO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500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F637EF-081E-11F1-382D-1604D440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A8FDC3"/>
                </a:solidFill>
              </a:rPr>
              <a:t>Arbeidsinnsats</a:t>
            </a:r>
            <a:r>
              <a:rPr lang="nb-NO" dirty="0"/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0B623A-090B-33CD-5F2D-ABE4588C1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arbeider bra i timen når vi jobber og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følger godt med når læreren snakker eller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elev snakker.</a:t>
            </a:r>
          </a:p>
          <a:p>
            <a:r>
              <a:rPr lang="nb-NO" kern="1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kjem veldig raskt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igang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når vi begynner og jobber med alle fag.</a:t>
            </a:r>
          </a:p>
          <a:p>
            <a:r>
              <a:rPr lang="nb-NO" kern="1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blir ferdig med det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skal og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noken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ganger blir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veldig fort ferdig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menst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noken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andre ganger blir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ikkje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ferdig så fort.</a:t>
            </a:r>
          </a:p>
          <a:p>
            <a:r>
              <a:rPr lang="nb-NO" kern="1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 flink til og holde arbeidsro i klassen men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noken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ganger får folk meg til og le og da ler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sjøl.</a:t>
            </a:r>
          </a:p>
          <a:p>
            <a:r>
              <a:rPr lang="nb-NO" kern="100" dirty="0" err="1">
                <a:solidFill>
                  <a:schemeClr val="bg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ber om hjelp i timene visst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trenger hjelp.</a:t>
            </a:r>
          </a:p>
          <a:p>
            <a:endParaRPr lang="nb-NO" sz="4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86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AE83FD-82DD-5010-5179-1350E2264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554" y="-1665933"/>
            <a:ext cx="3649085" cy="5225422"/>
          </a:xfrm>
        </p:spPr>
        <p:txBody>
          <a:bodyPr anchor="ctr">
            <a:normAutofit/>
          </a:bodyPr>
          <a:lstStyle/>
          <a:p>
            <a:r>
              <a:rPr lang="nb-NO" dirty="0" err="1">
                <a:solidFill>
                  <a:srgbClr val="A8FDC3"/>
                </a:solidFill>
              </a:rPr>
              <a:t>Reglar</a:t>
            </a:r>
            <a:r>
              <a:rPr lang="nb-NO" dirty="0"/>
              <a:t>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2FCF48-EEBC-A28A-97B7-5769A5F63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554" y="1485900"/>
            <a:ext cx="7966246" cy="1943100"/>
          </a:xfrm>
        </p:spPr>
        <p:txBody>
          <a:bodyPr anchor="ctr">
            <a:normAutofit/>
          </a:bodyPr>
          <a:lstStyle/>
          <a:p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 veldig flink til og følge TL-leker sine regler og andre leker med regler i friminuttet, og </a:t>
            </a:r>
            <a:r>
              <a:rPr lang="nb-NO" kern="100" dirty="0" err="1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nb-NO" kern="1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 flink til og gjør friminutt-reglene.</a:t>
            </a:r>
          </a:p>
          <a:p>
            <a:endParaRPr lang="nb-NO" dirty="0">
              <a:solidFill>
                <a:schemeClr val="bg2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9C9F2F33-4901-0B81-D172-FA3FB403ECA3}"/>
              </a:ext>
            </a:extLst>
          </p:cNvPr>
          <p:cNvSpPr txBox="1">
            <a:spLocks/>
          </p:cNvSpPr>
          <p:nvPr/>
        </p:nvSpPr>
        <p:spPr>
          <a:xfrm>
            <a:off x="993841" y="2207590"/>
            <a:ext cx="5102159" cy="422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8FDC3"/>
                </a:solidFill>
              </a:rPr>
              <a:t>Mål for videre arbeid.</a:t>
            </a:r>
            <a:br>
              <a:rPr lang="en-US">
                <a:solidFill>
                  <a:srgbClr val="A8FDC3"/>
                </a:solidFill>
              </a:rPr>
            </a:br>
            <a:endParaRPr lang="en-US" dirty="0">
              <a:solidFill>
                <a:srgbClr val="A8FDC3"/>
              </a:solidFill>
            </a:endParaRP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04DC110-9DE7-BD25-5834-3B46689A0B9D}"/>
              </a:ext>
            </a:extLst>
          </p:cNvPr>
          <p:cNvSpPr txBox="1">
            <a:spLocks/>
          </p:cNvSpPr>
          <p:nvPr/>
        </p:nvSpPr>
        <p:spPr>
          <a:xfrm>
            <a:off x="1123936" y="2457450"/>
            <a:ext cx="7468832" cy="524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2"/>
                </a:solidFill>
              </a:rPr>
              <a:t>Eg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tenker</a:t>
            </a:r>
            <a:r>
              <a:rPr lang="en-US" dirty="0">
                <a:solidFill>
                  <a:schemeClr val="bg2"/>
                </a:solidFill>
              </a:rPr>
              <a:t> at vi </a:t>
            </a:r>
            <a:r>
              <a:rPr lang="en-US" dirty="0" err="1">
                <a:solidFill>
                  <a:schemeClr val="bg2"/>
                </a:solidFill>
              </a:rPr>
              <a:t>kan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jobbe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mer</a:t>
            </a:r>
            <a:r>
              <a:rPr lang="en-US" dirty="0">
                <a:solidFill>
                  <a:schemeClr val="bg2"/>
                </a:solidFill>
              </a:rPr>
              <a:t> med </a:t>
            </a:r>
            <a:r>
              <a:rPr lang="en-US" dirty="0" err="1">
                <a:solidFill>
                  <a:schemeClr val="bg2"/>
                </a:solidFill>
              </a:rPr>
              <a:t>og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engelsk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og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finskriving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475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CD1555-B76D-2200-82E1-AF2AB9B77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321B92ED-9D7C-FDDE-F524-FC705D8E3058}"/>
              </a:ext>
            </a:extLst>
          </p:cNvPr>
          <p:cNvSpPr txBox="1"/>
          <p:nvPr/>
        </p:nvSpPr>
        <p:spPr>
          <a:xfrm>
            <a:off x="1218906" y="185290"/>
            <a:ext cx="9754188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nb-NO" sz="3200" b="1" i="0" dirty="0">
                <a:solidFill>
                  <a:srgbClr val="A8FDC3"/>
                </a:solidFill>
                <a:effectLst/>
                <a:cs typeface="Aptos Serif" panose="02020604070405020304" pitchFamily="18" charset="0"/>
              </a:rPr>
              <a:t>EVALUERING 1-4. TRINN</a:t>
            </a:r>
          </a:p>
          <a:p>
            <a:pPr algn="l" rtl="0" fontAlgn="base"/>
            <a:endParaRPr lang="nn-NO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l" rtl="0" fontAlgn="base"/>
            <a:r>
              <a:rPr lang="nn-NO" b="1" i="0" dirty="0" err="1">
                <a:solidFill>
                  <a:srgbClr val="A8FDC3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Evalueringskjema</a:t>
            </a:r>
            <a:endParaRPr lang="nn-NO" b="1" i="0" dirty="0">
              <a:solidFill>
                <a:srgbClr val="A8FDC3"/>
              </a:solidFill>
              <a:effectLst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n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Kan ha færre alternativ å fargeleggje. </a:t>
            </a:r>
            <a:r>
              <a:rPr lang="nn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T</a:t>
            </a:r>
            <a:r>
              <a:rPr lang="nn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ilstrekkeleg med grunnleggjande ferdigheiter? Fleire om ting utanfor klasserommet?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n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Elevane må forstå kva eit mål er for å forsøke å formulere mål for seg sjølv.</a:t>
            </a:r>
            <a:endParaRPr lang="nb-NO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Bruker s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kjema som intervjunotat i elevsamtale. </a:t>
            </a:r>
            <a:endParaRPr lang="nb-NO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fontAlgn="base"/>
            <a:endParaRPr lang="nb-NO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fontAlgn="base"/>
            <a:r>
              <a:rPr lang="nb-NO" b="1" i="0" dirty="0">
                <a:solidFill>
                  <a:srgbClr val="A8FDC3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Mål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Vanskeleg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for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småskulen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å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setje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faglege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og sosiale mål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sjølv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. </a:t>
            </a:r>
            <a:r>
              <a:rPr lang="nn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Læraren bidrar ved å foreslå mål  i elevsamtale dersom eleven ikkje har nokon forslag.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Ofte samme måla som går opp igjen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fleire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gonger</a:t>
            </a:r>
            <a:r>
              <a:rPr lang="nb-NO" sz="1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. </a:t>
            </a:r>
            <a:r>
              <a:rPr lang="nb-NO" b="0" i="0" dirty="0">
                <a:solidFill>
                  <a:srgbClr val="A8FDC3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Felles mål for klassen i staden?</a:t>
            </a:r>
          </a:p>
          <a:p>
            <a:pPr algn="l"/>
            <a:endParaRPr lang="nn-NO" b="0" i="0" dirty="0">
              <a:solidFill>
                <a:schemeClr val="bg2"/>
              </a:solidFill>
              <a:effectLst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fontAlgn="base"/>
            <a:r>
              <a:rPr lang="nn-NO" b="1" i="0" dirty="0">
                <a:solidFill>
                  <a:srgbClr val="A8FDC3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Elevsamtale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n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Etter gjennomgang av evalueringsark kan det hende at det dukkar opp noko som kan nyttast som mål.</a:t>
            </a:r>
          </a:p>
          <a:p>
            <a:pPr marL="0" indent="0" algn="l" rtl="0" fontAlgn="base">
              <a:buNone/>
            </a:pPr>
            <a:endParaRPr lang="nb-NO" b="0" i="0" dirty="0">
              <a:solidFill>
                <a:schemeClr val="bg2"/>
              </a:solidFill>
              <a:effectLst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l" rtl="0" fontAlgn="base"/>
            <a:r>
              <a:rPr lang="nb-NO" b="1" i="0" dirty="0">
                <a:solidFill>
                  <a:srgbClr val="A8FDC3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Utviklingssamtalen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n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I</a:t>
            </a:r>
            <a:r>
              <a:rPr lang="nn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nformere foreldre om måla og spørje om dei har forslag til sosiale mål for deira born.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Samtale med eleven om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eigenevalueringen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og elevsamtalen</a:t>
            </a:r>
          </a:p>
        </p:txBody>
      </p:sp>
    </p:spTree>
    <p:extLst>
      <p:ext uri="{BB962C8B-B14F-4D97-AF65-F5344CB8AC3E}">
        <p14:creationId xmlns:p14="http://schemas.microsoft.com/office/powerpoint/2010/main" val="1531817284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E895084D-D801-EE76-4AC5-6E80E9E6EE45}"/>
              </a:ext>
            </a:extLst>
          </p:cNvPr>
          <p:cNvSpPr txBox="1"/>
          <p:nvPr/>
        </p:nvSpPr>
        <p:spPr>
          <a:xfrm>
            <a:off x="1217659" y="197792"/>
            <a:ext cx="976847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nb-NO" sz="3200" b="1" i="0" dirty="0">
                <a:solidFill>
                  <a:srgbClr val="A8FDC3"/>
                </a:solidFill>
                <a:effectLst/>
                <a:cs typeface="Aptos Serif" panose="02020604070405020304" pitchFamily="18" charset="0"/>
              </a:rPr>
              <a:t>EVALUERING 5-7. TRINN</a:t>
            </a:r>
          </a:p>
          <a:p>
            <a:pPr algn="l" rtl="0" fontAlgn="base"/>
            <a:endParaRPr lang="nb-NO" sz="2800" dirty="0">
              <a:solidFill>
                <a:srgbClr val="A8FDC3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l" rtl="0" fontAlgn="base"/>
            <a:r>
              <a:rPr lang="nb-NO" sz="2000" b="1" i="0" dirty="0" err="1">
                <a:solidFill>
                  <a:srgbClr val="A8FDC3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Evalueringskjema</a:t>
            </a:r>
            <a:r>
              <a:rPr lang="nb-NO" sz="2000" b="1" i="0" dirty="0">
                <a:solidFill>
                  <a:srgbClr val="A8FDC3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 mellomtrinnet fungerte skjemaet bra, det må brukast over tid så at </a:t>
            </a:r>
            <a:r>
              <a:rPr lang="nb-NO" sz="20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elevane</a:t>
            </a: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blir vant med den måten. Spørsmål kan </a:t>
            </a:r>
            <a:r>
              <a:rPr lang="nb-NO" sz="20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tilpassast</a:t>
            </a: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klassen.  </a:t>
            </a:r>
          </a:p>
          <a:p>
            <a:pPr algn="l" rtl="0" fontAlgn="base"/>
            <a:endParaRPr lang="nb-NO" sz="2000" b="0" i="0" dirty="0">
              <a:solidFill>
                <a:schemeClr val="bg2"/>
              </a:solidFill>
              <a:effectLst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l" rtl="0" fontAlgn="base"/>
            <a:r>
              <a:rPr lang="nb-NO" sz="2000" b="1" dirty="0">
                <a:solidFill>
                  <a:srgbClr val="A8FDC3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Mål</a:t>
            </a:r>
            <a:endParaRPr lang="nb-NO" sz="2000" b="1" i="0" dirty="0">
              <a:solidFill>
                <a:srgbClr val="A8FDC3"/>
              </a:solidFill>
              <a:effectLst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Individuelle mål som kan være like for </a:t>
            </a:r>
            <a:r>
              <a:rPr lang="nb-NO" sz="20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fleire</a:t>
            </a: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i klassen.  </a:t>
            </a:r>
          </a:p>
          <a:p>
            <a:pPr algn="l" rtl="0" fontAlgn="base"/>
            <a:endParaRPr lang="nb-NO" sz="2000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l" rtl="0" fontAlgn="base"/>
            <a:r>
              <a:rPr lang="nb-NO" sz="2000" b="1" dirty="0">
                <a:solidFill>
                  <a:srgbClr val="A8FDC3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Utviklingssamtale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Presentere seg </a:t>
            </a:r>
            <a:r>
              <a:rPr lang="nb-NO" sz="20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sjølv</a:t>
            </a: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. Leser av eller leser fritt. Vurdering også under samtalen. 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Presentasjon, gå gjennom presentasjon på nytt, så ting som </a:t>
            </a:r>
            <a:r>
              <a:rPr lang="nb-NO" sz="20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kontaktlæraren</a:t>
            </a: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har </a:t>
            </a:r>
            <a:r>
              <a:rPr lang="nb-NO" sz="20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sjølv</a:t>
            </a: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. 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sz="20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Nokon</a:t>
            </a: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kvir seg til å snakke om seg </a:t>
            </a:r>
            <a:r>
              <a:rPr lang="nb-NO" sz="20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sjølv</a:t>
            </a: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foran foreldre. Då </a:t>
            </a:r>
            <a:r>
              <a:rPr lang="nb-NO" sz="2000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blir det heller at </a:t>
            </a:r>
            <a:r>
              <a:rPr lang="nb-NO" sz="2000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lærar</a:t>
            </a:r>
            <a:r>
              <a:rPr lang="nb-NO" sz="2000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intervjuer</a:t>
            </a: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.  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Sosiale </a:t>
            </a:r>
            <a:r>
              <a:rPr lang="nb-NO" sz="20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spm</a:t>
            </a:r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: Får gode samtaler med foreldre.   </a:t>
            </a:r>
            <a:endParaRPr lang="nb-NO" sz="2000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l" rtl="0" fontAlgn="base"/>
            <a:r>
              <a:rPr lang="nb-NO" sz="20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          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140247623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Bilete 53" descr="Eit bilete som inneheld himmel, utandørs, sky, bakken&#10;&#10;Automatisk generert skildring">
            <a:extLst>
              <a:ext uri="{FF2B5EF4-FFF2-40B4-BE49-F238E27FC236}">
                <a16:creationId xmlns:a16="http://schemas.microsoft.com/office/drawing/2014/main" id="{0B3BA474-F0FF-57D6-CFB8-FCDC6212B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21" y="765235"/>
            <a:ext cx="7465934" cy="5599450"/>
          </a:xfrm>
          <a:prstGeom prst="rect">
            <a:avLst/>
          </a:prstGeom>
        </p:spPr>
      </p:pic>
      <p:pic>
        <p:nvPicPr>
          <p:cNvPr id="52" name="Bilete 51" descr="Eit bilete som inneheld himmel, utandørs, sky, bakken&#10;&#10;Automatisk generert skildring">
            <a:extLst>
              <a:ext uri="{FF2B5EF4-FFF2-40B4-BE49-F238E27FC236}">
                <a16:creationId xmlns:a16="http://schemas.microsoft.com/office/drawing/2014/main" id="{E9AB9613-89F2-6B3C-F1C8-EC54F59D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979" y="649706"/>
            <a:ext cx="7810631" cy="5857974"/>
          </a:xfrm>
          <a:prstGeom prst="rect">
            <a:avLst/>
          </a:prstGeom>
        </p:spPr>
      </p:pic>
      <p:sp>
        <p:nvSpPr>
          <p:cNvPr id="47" name="TekstSylinder 46">
            <a:extLst>
              <a:ext uri="{FF2B5EF4-FFF2-40B4-BE49-F238E27FC236}">
                <a16:creationId xmlns:a16="http://schemas.microsoft.com/office/drawing/2014/main" id="{BCB592BA-AE1B-11FB-DF75-2BD8772CB287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739437" h="6990348">
                <a:moveTo>
                  <a:pt x="6369718" y="2813803"/>
                </a:moveTo>
                <a:cubicBezTo>
                  <a:pt x="6533868" y="2813803"/>
                  <a:pt x="6659394" y="2936253"/>
                  <a:pt x="6659394" y="3096381"/>
                </a:cubicBezTo>
                <a:cubicBezTo>
                  <a:pt x="6659394" y="3256507"/>
                  <a:pt x="6533868" y="3378958"/>
                  <a:pt x="6369718" y="3378958"/>
                </a:cubicBezTo>
                <a:cubicBezTo>
                  <a:pt x="6205568" y="3378958"/>
                  <a:pt x="6080042" y="3256507"/>
                  <a:pt x="6080042" y="3096381"/>
                </a:cubicBezTo>
                <a:cubicBezTo>
                  <a:pt x="6080042" y="2936253"/>
                  <a:pt x="6205568" y="2813803"/>
                  <a:pt x="6369718" y="2813803"/>
                </a:cubicBezTo>
                <a:close/>
                <a:moveTo>
                  <a:pt x="3692905" y="1777221"/>
                </a:moveTo>
                <a:lnTo>
                  <a:pt x="3692905" y="2447050"/>
                </a:lnTo>
                <a:lnTo>
                  <a:pt x="4142775" y="2447050"/>
                </a:lnTo>
                <a:lnTo>
                  <a:pt x="4142775" y="2331099"/>
                </a:lnTo>
                <a:lnTo>
                  <a:pt x="3832743" y="2331099"/>
                </a:lnTo>
                <a:lnTo>
                  <a:pt x="3832743" y="2160905"/>
                </a:lnTo>
                <a:lnTo>
                  <a:pt x="4113414" y="2160905"/>
                </a:lnTo>
                <a:lnTo>
                  <a:pt x="4113414" y="2048935"/>
                </a:lnTo>
                <a:lnTo>
                  <a:pt x="3832743" y="2048935"/>
                </a:lnTo>
                <a:lnTo>
                  <a:pt x="3832743" y="1893172"/>
                </a:lnTo>
                <a:lnTo>
                  <a:pt x="4142775" y="1893172"/>
                </a:lnTo>
                <a:lnTo>
                  <a:pt x="4142775" y="1777221"/>
                </a:lnTo>
                <a:close/>
                <a:moveTo>
                  <a:pt x="3188080" y="1777221"/>
                </a:moveTo>
                <a:lnTo>
                  <a:pt x="3188080" y="2447050"/>
                </a:lnTo>
                <a:lnTo>
                  <a:pt x="3611078" y="2447050"/>
                </a:lnTo>
                <a:lnTo>
                  <a:pt x="3611078" y="2324132"/>
                </a:lnTo>
                <a:lnTo>
                  <a:pt x="3327918" y="2324132"/>
                </a:lnTo>
                <a:lnTo>
                  <a:pt x="3327918" y="1777221"/>
                </a:lnTo>
                <a:close/>
                <a:moveTo>
                  <a:pt x="2495811" y="1777221"/>
                </a:moveTo>
                <a:lnTo>
                  <a:pt x="2495811" y="2180811"/>
                </a:lnTo>
                <a:cubicBezTo>
                  <a:pt x="2495811" y="2239864"/>
                  <a:pt x="2505681" y="2290375"/>
                  <a:pt x="2525420" y="2332343"/>
                </a:cubicBezTo>
                <a:cubicBezTo>
                  <a:pt x="2545160" y="2374311"/>
                  <a:pt x="2575766" y="2406326"/>
                  <a:pt x="2617236" y="2428389"/>
                </a:cubicBezTo>
                <a:cubicBezTo>
                  <a:pt x="2658706" y="2450451"/>
                  <a:pt x="2711954" y="2461482"/>
                  <a:pt x="2776980" y="2461482"/>
                </a:cubicBezTo>
                <a:cubicBezTo>
                  <a:pt x="2842669" y="2461482"/>
                  <a:pt x="2896331" y="2450451"/>
                  <a:pt x="2937967" y="2428389"/>
                </a:cubicBezTo>
                <a:cubicBezTo>
                  <a:pt x="2979604" y="2406326"/>
                  <a:pt x="3010209" y="2374311"/>
                  <a:pt x="3029783" y="2332343"/>
                </a:cubicBezTo>
                <a:cubicBezTo>
                  <a:pt x="3049357" y="2290375"/>
                  <a:pt x="3059144" y="2239864"/>
                  <a:pt x="3059144" y="2180811"/>
                </a:cubicBezTo>
                <a:lnTo>
                  <a:pt x="3059144" y="1777221"/>
                </a:lnTo>
                <a:lnTo>
                  <a:pt x="2915325" y="1777221"/>
                </a:lnTo>
                <a:lnTo>
                  <a:pt x="2915325" y="2177327"/>
                </a:lnTo>
                <a:cubicBezTo>
                  <a:pt x="2915325" y="2232400"/>
                  <a:pt x="2904459" y="2274036"/>
                  <a:pt x="2882729" y="2302236"/>
                </a:cubicBezTo>
                <a:cubicBezTo>
                  <a:pt x="2860998" y="2330436"/>
                  <a:pt x="2825915" y="2344536"/>
                  <a:pt x="2777477" y="2344536"/>
                </a:cubicBezTo>
                <a:cubicBezTo>
                  <a:pt x="2729703" y="2344536"/>
                  <a:pt x="2694702" y="2330436"/>
                  <a:pt x="2672474" y="2302236"/>
                </a:cubicBezTo>
                <a:cubicBezTo>
                  <a:pt x="2650246" y="2274036"/>
                  <a:pt x="2639132" y="2232400"/>
                  <a:pt x="2639132" y="2177327"/>
                </a:cubicBezTo>
                <a:lnTo>
                  <a:pt x="2639132" y="1777221"/>
                </a:lnTo>
                <a:close/>
                <a:moveTo>
                  <a:pt x="1911730" y="1777221"/>
                </a:moveTo>
                <a:lnTo>
                  <a:pt x="1911730" y="2447050"/>
                </a:lnTo>
                <a:lnTo>
                  <a:pt x="2051568" y="2447050"/>
                </a:lnTo>
                <a:lnTo>
                  <a:pt x="2051568" y="2104173"/>
                </a:lnTo>
                <a:lnTo>
                  <a:pt x="2303874" y="2447050"/>
                </a:lnTo>
                <a:lnTo>
                  <a:pt x="2464115" y="2447050"/>
                </a:lnTo>
                <a:lnTo>
                  <a:pt x="2198373" y="2093225"/>
                </a:lnTo>
                <a:lnTo>
                  <a:pt x="2447195" y="1777221"/>
                </a:lnTo>
                <a:lnTo>
                  <a:pt x="2292925" y="1777221"/>
                </a:lnTo>
                <a:lnTo>
                  <a:pt x="2051568" y="2096709"/>
                </a:lnTo>
                <a:lnTo>
                  <a:pt x="2051568" y="1777221"/>
                </a:lnTo>
                <a:close/>
                <a:moveTo>
                  <a:pt x="1551161" y="1768761"/>
                </a:moveTo>
                <a:cubicBezTo>
                  <a:pt x="1503387" y="1768761"/>
                  <a:pt x="1460922" y="1775231"/>
                  <a:pt x="1423764" y="1788170"/>
                </a:cubicBezTo>
                <a:cubicBezTo>
                  <a:pt x="1386607" y="1801108"/>
                  <a:pt x="1357495" y="1821263"/>
                  <a:pt x="1336428" y="1848633"/>
                </a:cubicBezTo>
                <a:cubicBezTo>
                  <a:pt x="1315361" y="1876004"/>
                  <a:pt x="1304828" y="1911419"/>
                  <a:pt x="1304828" y="1954880"/>
                </a:cubicBezTo>
                <a:cubicBezTo>
                  <a:pt x="1304828" y="1995355"/>
                  <a:pt x="1314034" y="2028200"/>
                  <a:pt x="1332447" y="2053414"/>
                </a:cubicBezTo>
                <a:cubicBezTo>
                  <a:pt x="1350860" y="2078628"/>
                  <a:pt x="1376903" y="2099197"/>
                  <a:pt x="1410577" y="2115122"/>
                </a:cubicBezTo>
                <a:cubicBezTo>
                  <a:pt x="1444251" y="2131046"/>
                  <a:pt x="1484145" y="2145644"/>
                  <a:pt x="1530260" y="2158914"/>
                </a:cubicBezTo>
                <a:cubicBezTo>
                  <a:pt x="1570072" y="2169863"/>
                  <a:pt x="1600926" y="2180064"/>
                  <a:pt x="1622822" y="2189519"/>
                </a:cubicBezTo>
                <a:cubicBezTo>
                  <a:pt x="1644718" y="2198975"/>
                  <a:pt x="1659897" y="2209508"/>
                  <a:pt x="1668356" y="2221120"/>
                </a:cubicBezTo>
                <a:cubicBezTo>
                  <a:pt x="1676816" y="2232732"/>
                  <a:pt x="1681046" y="2247329"/>
                  <a:pt x="1681046" y="2264912"/>
                </a:cubicBezTo>
                <a:cubicBezTo>
                  <a:pt x="1681046" y="2283159"/>
                  <a:pt x="1675987" y="2298089"/>
                  <a:pt x="1665868" y="2309700"/>
                </a:cubicBezTo>
                <a:cubicBezTo>
                  <a:pt x="1655750" y="2321312"/>
                  <a:pt x="1641732" y="2329938"/>
                  <a:pt x="1623817" y="2335578"/>
                </a:cubicBezTo>
                <a:cubicBezTo>
                  <a:pt x="1605902" y="2341218"/>
                  <a:pt x="1585167" y="2344038"/>
                  <a:pt x="1561612" y="2344038"/>
                </a:cubicBezTo>
                <a:cubicBezTo>
                  <a:pt x="1537061" y="2344038"/>
                  <a:pt x="1515248" y="2340886"/>
                  <a:pt x="1496172" y="2334583"/>
                </a:cubicBezTo>
                <a:cubicBezTo>
                  <a:pt x="1477095" y="2328279"/>
                  <a:pt x="1462000" y="2317746"/>
                  <a:pt x="1450886" y="2302982"/>
                </a:cubicBezTo>
                <a:cubicBezTo>
                  <a:pt x="1439772" y="2288219"/>
                  <a:pt x="1433551" y="2267898"/>
                  <a:pt x="1432224" y="2242021"/>
                </a:cubicBezTo>
                <a:lnTo>
                  <a:pt x="1289401" y="2242021"/>
                </a:lnTo>
                <a:cubicBezTo>
                  <a:pt x="1289401" y="2292781"/>
                  <a:pt x="1301344" y="2333919"/>
                  <a:pt x="1325231" y="2365437"/>
                </a:cubicBezTo>
                <a:cubicBezTo>
                  <a:pt x="1349118" y="2396954"/>
                  <a:pt x="1381548" y="2419929"/>
                  <a:pt x="1422520" y="2434360"/>
                </a:cubicBezTo>
                <a:cubicBezTo>
                  <a:pt x="1463493" y="2448792"/>
                  <a:pt x="1509027" y="2456008"/>
                  <a:pt x="1559124" y="2456008"/>
                </a:cubicBezTo>
                <a:cubicBezTo>
                  <a:pt x="1609551" y="2456008"/>
                  <a:pt x="1654671" y="2449207"/>
                  <a:pt x="1694483" y="2435605"/>
                </a:cubicBezTo>
                <a:cubicBezTo>
                  <a:pt x="1734294" y="2422002"/>
                  <a:pt x="1765895" y="2400603"/>
                  <a:pt x="1789284" y="2371408"/>
                </a:cubicBezTo>
                <a:cubicBezTo>
                  <a:pt x="1812673" y="2342213"/>
                  <a:pt x="1824368" y="2303895"/>
                  <a:pt x="1824368" y="2256453"/>
                </a:cubicBezTo>
                <a:cubicBezTo>
                  <a:pt x="1824368" y="2213987"/>
                  <a:pt x="1816571" y="2179733"/>
                  <a:pt x="1800978" y="2153689"/>
                </a:cubicBezTo>
                <a:cubicBezTo>
                  <a:pt x="1785386" y="2127646"/>
                  <a:pt x="1761416" y="2106413"/>
                  <a:pt x="1729069" y="2089991"/>
                </a:cubicBezTo>
                <a:cubicBezTo>
                  <a:pt x="1696722" y="2073568"/>
                  <a:pt x="1655169" y="2057893"/>
                  <a:pt x="1604409" y="2042963"/>
                </a:cubicBezTo>
                <a:cubicBezTo>
                  <a:pt x="1561612" y="2030688"/>
                  <a:pt x="1528933" y="2019740"/>
                  <a:pt x="1506373" y="2010119"/>
                </a:cubicBezTo>
                <a:cubicBezTo>
                  <a:pt x="1483813" y="2000498"/>
                  <a:pt x="1468387" y="1990628"/>
                  <a:pt x="1460092" y="1980509"/>
                </a:cubicBezTo>
                <a:cubicBezTo>
                  <a:pt x="1451798" y="1970390"/>
                  <a:pt x="1447651" y="1958696"/>
                  <a:pt x="1447651" y="1945425"/>
                </a:cubicBezTo>
                <a:cubicBezTo>
                  <a:pt x="1447651" y="1922202"/>
                  <a:pt x="1457521" y="1905033"/>
                  <a:pt x="1477261" y="1893919"/>
                </a:cubicBezTo>
                <a:cubicBezTo>
                  <a:pt x="1497001" y="1882805"/>
                  <a:pt x="1521634" y="1877248"/>
                  <a:pt x="1551161" y="1877248"/>
                </a:cubicBezTo>
                <a:cubicBezTo>
                  <a:pt x="1581352" y="1877248"/>
                  <a:pt x="1607229" y="1884298"/>
                  <a:pt x="1628794" y="1898398"/>
                </a:cubicBezTo>
                <a:cubicBezTo>
                  <a:pt x="1650358" y="1912498"/>
                  <a:pt x="1660975" y="1933813"/>
                  <a:pt x="1660643" y="1962345"/>
                </a:cubicBezTo>
                <a:lnTo>
                  <a:pt x="1803965" y="1962345"/>
                </a:lnTo>
                <a:cubicBezTo>
                  <a:pt x="1803965" y="1918220"/>
                  <a:pt x="1792519" y="1881892"/>
                  <a:pt x="1769627" y="1853361"/>
                </a:cubicBezTo>
                <a:cubicBezTo>
                  <a:pt x="1746735" y="1824829"/>
                  <a:pt x="1716213" y="1803596"/>
                  <a:pt x="1678060" y="1789662"/>
                </a:cubicBezTo>
                <a:cubicBezTo>
                  <a:pt x="1639908" y="1775728"/>
                  <a:pt x="1597608" y="1768761"/>
                  <a:pt x="1551161" y="1768761"/>
                </a:cubicBezTo>
                <a:close/>
                <a:moveTo>
                  <a:pt x="6369718" y="1683492"/>
                </a:moveTo>
                <a:lnTo>
                  <a:pt x="5211015" y="2813803"/>
                </a:lnTo>
                <a:lnTo>
                  <a:pt x="5211015" y="3378958"/>
                </a:lnTo>
                <a:lnTo>
                  <a:pt x="2893611" y="3378958"/>
                </a:lnTo>
                <a:lnTo>
                  <a:pt x="2893611" y="6581506"/>
                </a:lnTo>
                <a:lnTo>
                  <a:pt x="5693808" y="6581506"/>
                </a:lnTo>
                <a:lnTo>
                  <a:pt x="5693808" y="5545387"/>
                </a:lnTo>
                <a:cubicBezTo>
                  <a:pt x="5693808" y="5281647"/>
                  <a:pt x="5886925" y="4980232"/>
                  <a:pt x="6369718" y="4980232"/>
                </a:cubicBezTo>
                <a:cubicBezTo>
                  <a:pt x="6852510" y="4980232"/>
                  <a:pt x="7045628" y="5281647"/>
                  <a:pt x="7045628" y="5545387"/>
                </a:cubicBezTo>
                <a:lnTo>
                  <a:pt x="7045628" y="6581506"/>
                </a:lnTo>
                <a:lnTo>
                  <a:pt x="9845824" y="6581506"/>
                </a:lnTo>
                <a:lnTo>
                  <a:pt x="9845824" y="3378958"/>
                </a:lnTo>
                <a:lnTo>
                  <a:pt x="7528420" y="3378958"/>
                </a:lnTo>
                <a:lnTo>
                  <a:pt x="7528420" y="2813803"/>
                </a:lnTo>
                <a:close/>
                <a:moveTo>
                  <a:pt x="3451743" y="922120"/>
                </a:moveTo>
                <a:lnTo>
                  <a:pt x="3536342" y="922120"/>
                </a:lnTo>
                <a:cubicBezTo>
                  <a:pt x="3581130" y="922120"/>
                  <a:pt x="3619283" y="930248"/>
                  <a:pt x="3650800" y="946505"/>
                </a:cubicBezTo>
                <a:cubicBezTo>
                  <a:pt x="3682318" y="962761"/>
                  <a:pt x="3706620" y="986897"/>
                  <a:pt x="3723706" y="1018912"/>
                </a:cubicBezTo>
                <a:cubicBezTo>
                  <a:pt x="3740791" y="1050927"/>
                  <a:pt x="3749334" y="1090655"/>
                  <a:pt x="3749334" y="1138098"/>
                </a:cubicBezTo>
                <a:cubicBezTo>
                  <a:pt x="3749334" y="1187862"/>
                  <a:pt x="3741455" y="1229083"/>
                  <a:pt x="3725696" y="1261762"/>
                </a:cubicBezTo>
                <a:cubicBezTo>
                  <a:pt x="3709937" y="1294441"/>
                  <a:pt x="3686382" y="1318825"/>
                  <a:pt x="3655030" y="1334916"/>
                </a:cubicBezTo>
                <a:cubicBezTo>
                  <a:pt x="3623679" y="1351006"/>
                  <a:pt x="3584116" y="1359051"/>
                  <a:pt x="3536342" y="1359051"/>
                </a:cubicBezTo>
                <a:lnTo>
                  <a:pt x="3451743" y="1359051"/>
                </a:lnTo>
                <a:close/>
                <a:moveTo>
                  <a:pt x="4007230" y="805671"/>
                </a:moveTo>
                <a:lnTo>
                  <a:pt x="4007230" y="1475500"/>
                </a:lnTo>
                <a:lnTo>
                  <a:pt x="4457100" y="1475500"/>
                </a:lnTo>
                <a:lnTo>
                  <a:pt x="4457100" y="1359549"/>
                </a:lnTo>
                <a:lnTo>
                  <a:pt x="4147068" y="1359549"/>
                </a:lnTo>
                <a:lnTo>
                  <a:pt x="4147068" y="1189355"/>
                </a:lnTo>
                <a:lnTo>
                  <a:pt x="4427739" y="1189355"/>
                </a:lnTo>
                <a:lnTo>
                  <a:pt x="4427739" y="1077385"/>
                </a:lnTo>
                <a:lnTo>
                  <a:pt x="4147068" y="1077385"/>
                </a:lnTo>
                <a:lnTo>
                  <a:pt x="4147068" y="921622"/>
                </a:lnTo>
                <a:lnTo>
                  <a:pt x="4457100" y="921622"/>
                </a:lnTo>
                <a:lnTo>
                  <a:pt x="4457100" y="805671"/>
                </a:lnTo>
                <a:close/>
                <a:moveTo>
                  <a:pt x="3311905" y="805671"/>
                </a:moveTo>
                <a:lnTo>
                  <a:pt x="3311905" y="1475500"/>
                </a:lnTo>
                <a:lnTo>
                  <a:pt x="3551272" y="1475500"/>
                </a:lnTo>
                <a:cubicBezTo>
                  <a:pt x="3622601" y="1475500"/>
                  <a:pt x="3683728" y="1462478"/>
                  <a:pt x="3734654" y="1436435"/>
                </a:cubicBezTo>
                <a:cubicBezTo>
                  <a:pt x="3785579" y="1410392"/>
                  <a:pt x="3824727" y="1372322"/>
                  <a:pt x="3852098" y="1322226"/>
                </a:cubicBezTo>
                <a:cubicBezTo>
                  <a:pt x="3879468" y="1272130"/>
                  <a:pt x="3893153" y="1211085"/>
                  <a:pt x="3893153" y="1139093"/>
                </a:cubicBezTo>
                <a:cubicBezTo>
                  <a:pt x="3893153" y="1069423"/>
                  <a:pt x="3879634" y="1009705"/>
                  <a:pt x="3852595" y="959941"/>
                </a:cubicBezTo>
                <a:cubicBezTo>
                  <a:pt x="3825557" y="910177"/>
                  <a:pt x="3786575" y="872024"/>
                  <a:pt x="3735649" y="845483"/>
                </a:cubicBezTo>
                <a:cubicBezTo>
                  <a:pt x="3684723" y="818942"/>
                  <a:pt x="3623430" y="805671"/>
                  <a:pt x="3551769" y="805671"/>
                </a:cubicBezTo>
                <a:close/>
                <a:moveTo>
                  <a:pt x="2597530" y="805671"/>
                </a:moveTo>
                <a:lnTo>
                  <a:pt x="2597530" y="1475500"/>
                </a:lnTo>
                <a:lnTo>
                  <a:pt x="2728410" y="1475500"/>
                </a:lnTo>
                <a:lnTo>
                  <a:pt x="2728410" y="1021151"/>
                </a:lnTo>
                <a:lnTo>
                  <a:pt x="3036950" y="1475500"/>
                </a:lnTo>
                <a:lnTo>
                  <a:pt x="3174299" y="1475500"/>
                </a:lnTo>
                <a:lnTo>
                  <a:pt x="3174299" y="805671"/>
                </a:lnTo>
                <a:lnTo>
                  <a:pt x="3042921" y="805671"/>
                </a:lnTo>
                <a:lnTo>
                  <a:pt x="3042921" y="1257034"/>
                </a:lnTo>
                <a:lnTo>
                  <a:pt x="2734880" y="805671"/>
                </a:lnTo>
                <a:close/>
                <a:moveTo>
                  <a:pt x="1905260" y="805671"/>
                </a:moveTo>
                <a:lnTo>
                  <a:pt x="1905260" y="1209261"/>
                </a:lnTo>
                <a:cubicBezTo>
                  <a:pt x="1905260" y="1268314"/>
                  <a:pt x="1915131" y="1318825"/>
                  <a:pt x="1934870" y="1360793"/>
                </a:cubicBezTo>
                <a:cubicBezTo>
                  <a:pt x="1954610" y="1402761"/>
                  <a:pt x="1985215" y="1434776"/>
                  <a:pt x="2026686" y="1456839"/>
                </a:cubicBezTo>
                <a:cubicBezTo>
                  <a:pt x="2068156" y="1478901"/>
                  <a:pt x="2121404" y="1489932"/>
                  <a:pt x="2186430" y="1489932"/>
                </a:cubicBezTo>
                <a:cubicBezTo>
                  <a:pt x="2252118" y="1489932"/>
                  <a:pt x="2305781" y="1478901"/>
                  <a:pt x="2347417" y="1456839"/>
                </a:cubicBezTo>
                <a:cubicBezTo>
                  <a:pt x="2389053" y="1434776"/>
                  <a:pt x="2419659" y="1402761"/>
                  <a:pt x="2439233" y="1360793"/>
                </a:cubicBezTo>
                <a:cubicBezTo>
                  <a:pt x="2458807" y="1318825"/>
                  <a:pt x="2468594" y="1268314"/>
                  <a:pt x="2468594" y="1209261"/>
                </a:cubicBezTo>
                <a:lnTo>
                  <a:pt x="2468594" y="805671"/>
                </a:lnTo>
                <a:lnTo>
                  <a:pt x="2324775" y="805671"/>
                </a:lnTo>
                <a:lnTo>
                  <a:pt x="2324775" y="1205777"/>
                </a:lnTo>
                <a:cubicBezTo>
                  <a:pt x="2324775" y="1260850"/>
                  <a:pt x="2313909" y="1302486"/>
                  <a:pt x="2292179" y="1330686"/>
                </a:cubicBezTo>
                <a:cubicBezTo>
                  <a:pt x="2270448" y="1358886"/>
                  <a:pt x="2235365" y="1372985"/>
                  <a:pt x="2186927" y="1372985"/>
                </a:cubicBezTo>
                <a:cubicBezTo>
                  <a:pt x="2139153" y="1372985"/>
                  <a:pt x="2104152" y="1358886"/>
                  <a:pt x="2081924" y="1330686"/>
                </a:cubicBezTo>
                <a:cubicBezTo>
                  <a:pt x="2059696" y="1302486"/>
                  <a:pt x="2048582" y="1260850"/>
                  <a:pt x="2048582" y="1205777"/>
                </a:cubicBezTo>
                <a:lnTo>
                  <a:pt x="2048582" y="805671"/>
                </a:lnTo>
                <a:close/>
                <a:moveTo>
                  <a:pt x="1551161" y="797211"/>
                </a:moveTo>
                <a:cubicBezTo>
                  <a:pt x="1503387" y="797211"/>
                  <a:pt x="1460922" y="803681"/>
                  <a:pt x="1423764" y="816619"/>
                </a:cubicBezTo>
                <a:cubicBezTo>
                  <a:pt x="1386607" y="829558"/>
                  <a:pt x="1357495" y="849713"/>
                  <a:pt x="1336428" y="877083"/>
                </a:cubicBezTo>
                <a:cubicBezTo>
                  <a:pt x="1315361" y="904454"/>
                  <a:pt x="1304828" y="939869"/>
                  <a:pt x="1304828" y="983330"/>
                </a:cubicBezTo>
                <a:cubicBezTo>
                  <a:pt x="1304828" y="1023805"/>
                  <a:pt x="1314034" y="1056650"/>
                  <a:pt x="1332447" y="1081864"/>
                </a:cubicBezTo>
                <a:cubicBezTo>
                  <a:pt x="1350860" y="1107078"/>
                  <a:pt x="1376903" y="1127647"/>
                  <a:pt x="1410577" y="1143572"/>
                </a:cubicBezTo>
                <a:cubicBezTo>
                  <a:pt x="1444251" y="1159496"/>
                  <a:pt x="1484145" y="1174094"/>
                  <a:pt x="1530260" y="1187364"/>
                </a:cubicBezTo>
                <a:cubicBezTo>
                  <a:pt x="1570072" y="1198312"/>
                  <a:pt x="1600926" y="1208514"/>
                  <a:pt x="1622822" y="1217969"/>
                </a:cubicBezTo>
                <a:cubicBezTo>
                  <a:pt x="1644718" y="1227425"/>
                  <a:pt x="1659897" y="1237958"/>
                  <a:pt x="1668356" y="1249570"/>
                </a:cubicBezTo>
                <a:cubicBezTo>
                  <a:pt x="1676816" y="1261181"/>
                  <a:pt x="1681046" y="1275779"/>
                  <a:pt x="1681046" y="1293362"/>
                </a:cubicBezTo>
                <a:cubicBezTo>
                  <a:pt x="1681046" y="1311609"/>
                  <a:pt x="1675987" y="1326539"/>
                  <a:pt x="1665868" y="1338150"/>
                </a:cubicBezTo>
                <a:cubicBezTo>
                  <a:pt x="1655750" y="1349762"/>
                  <a:pt x="1641732" y="1358388"/>
                  <a:pt x="1623817" y="1364028"/>
                </a:cubicBezTo>
                <a:cubicBezTo>
                  <a:pt x="1605902" y="1369668"/>
                  <a:pt x="1585167" y="1372488"/>
                  <a:pt x="1561612" y="1372488"/>
                </a:cubicBezTo>
                <a:cubicBezTo>
                  <a:pt x="1537061" y="1372488"/>
                  <a:pt x="1515248" y="1369336"/>
                  <a:pt x="1496172" y="1363033"/>
                </a:cubicBezTo>
                <a:cubicBezTo>
                  <a:pt x="1477095" y="1356729"/>
                  <a:pt x="1462000" y="1346196"/>
                  <a:pt x="1450886" y="1331432"/>
                </a:cubicBezTo>
                <a:cubicBezTo>
                  <a:pt x="1439772" y="1316669"/>
                  <a:pt x="1433551" y="1296348"/>
                  <a:pt x="1432224" y="1270471"/>
                </a:cubicBezTo>
                <a:lnTo>
                  <a:pt x="1289401" y="1270471"/>
                </a:lnTo>
                <a:cubicBezTo>
                  <a:pt x="1289401" y="1321231"/>
                  <a:pt x="1301344" y="1362369"/>
                  <a:pt x="1325231" y="1393887"/>
                </a:cubicBezTo>
                <a:cubicBezTo>
                  <a:pt x="1349118" y="1425404"/>
                  <a:pt x="1381548" y="1448379"/>
                  <a:pt x="1422520" y="1462810"/>
                </a:cubicBezTo>
                <a:cubicBezTo>
                  <a:pt x="1463493" y="1477242"/>
                  <a:pt x="1509027" y="1484458"/>
                  <a:pt x="1559124" y="1484458"/>
                </a:cubicBezTo>
                <a:cubicBezTo>
                  <a:pt x="1609551" y="1484458"/>
                  <a:pt x="1654671" y="1477657"/>
                  <a:pt x="1694483" y="1464054"/>
                </a:cubicBezTo>
                <a:cubicBezTo>
                  <a:pt x="1734294" y="1450452"/>
                  <a:pt x="1765895" y="1429053"/>
                  <a:pt x="1789284" y="1399858"/>
                </a:cubicBezTo>
                <a:cubicBezTo>
                  <a:pt x="1812673" y="1370663"/>
                  <a:pt x="1824368" y="1332344"/>
                  <a:pt x="1824368" y="1284902"/>
                </a:cubicBezTo>
                <a:cubicBezTo>
                  <a:pt x="1824368" y="1242437"/>
                  <a:pt x="1816571" y="1208182"/>
                  <a:pt x="1800978" y="1182139"/>
                </a:cubicBezTo>
                <a:cubicBezTo>
                  <a:pt x="1785386" y="1156096"/>
                  <a:pt x="1761416" y="1134863"/>
                  <a:pt x="1729069" y="1118440"/>
                </a:cubicBezTo>
                <a:cubicBezTo>
                  <a:pt x="1696722" y="1102018"/>
                  <a:pt x="1655169" y="1086343"/>
                  <a:pt x="1604409" y="1071413"/>
                </a:cubicBezTo>
                <a:cubicBezTo>
                  <a:pt x="1561612" y="1059138"/>
                  <a:pt x="1528933" y="1048190"/>
                  <a:pt x="1506373" y="1038569"/>
                </a:cubicBezTo>
                <a:cubicBezTo>
                  <a:pt x="1483813" y="1028948"/>
                  <a:pt x="1468387" y="1019078"/>
                  <a:pt x="1460092" y="1008959"/>
                </a:cubicBezTo>
                <a:cubicBezTo>
                  <a:pt x="1451798" y="998840"/>
                  <a:pt x="1447651" y="987145"/>
                  <a:pt x="1447651" y="973875"/>
                </a:cubicBezTo>
                <a:cubicBezTo>
                  <a:pt x="1447651" y="950652"/>
                  <a:pt x="1457521" y="933483"/>
                  <a:pt x="1477261" y="922369"/>
                </a:cubicBezTo>
                <a:cubicBezTo>
                  <a:pt x="1497001" y="911255"/>
                  <a:pt x="1521634" y="905698"/>
                  <a:pt x="1551161" y="905698"/>
                </a:cubicBezTo>
                <a:cubicBezTo>
                  <a:pt x="1581352" y="905698"/>
                  <a:pt x="1607229" y="912748"/>
                  <a:pt x="1628794" y="926848"/>
                </a:cubicBezTo>
                <a:cubicBezTo>
                  <a:pt x="1650358" y="940948"/>
                  <a:pt x="1660975" y="962263"/>
                  <a:pt x="1660643" y="990795"/>
                </a:cubicBezTo>
                <a:lnTo>
                  <a:pt x="1803965" y="990795"/>
                </a:lnTo>
                <a:cubicBezTo>
                  <a:pt x="1803965" y="946670"/>
                  <a:pt x="1792519" y="910342"/>
                  <a:pt x="1769627" y="881811"/>
                </a:cubicBezTo>
                <a:cubicBezTo>
                  <a:pt x="1746735" y="853279"/>
                  <a:pt x="1716213" y="832046"/>
                  <a:pt x="1678060" y="818112"/>
                </a:cubicBezTo>
                <a:cubicBezTo>
                  <a:pt x="1639908" y="804178"/>
                  <a:pt x="1597608" y="797211"/>
                  <a:pt x="1551161" y="797211"/>
                </a:cubicBezTo>
                <a:close/>
                <a:moveTo>
                  <a:pt x="6369718" y="750985"/>
                </a:moveTo>
                <a:lnTo>
                  <a:pt x="4670288" y="2333421"/>
                </a:lnTo>
                <a:lnTo>
                  <a:pt x="4940652" y="2597160"/>
                </a:lnTo>
                <a:lnTo>
                  <a:pt x="6369718" y="1203110"/>
                </a:lnTo>
                <a:lnTo>
                  <a:pt x="7760161" y="2568902"/>
                </a:lnTo>
                <a:lnTo>
                  <a:pt x="8030525" y="2305163"/>
                </a:lnTo>
                <a:close/>
                <a:moveTo>
                  <a:pt x="0" y="0"/>
                </a:moveTo>
                <a:lnTo>
                  <a:pt x="12739437" y="0"/>
                </a:lnTo>
                <a:lnTo>
                  <a:pt x="12739437" y="6990348"/>
                </a:lnTo>
                <a:lnTo>
                  <a:pt x="0" y="69903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0000"/>
              </a:lnSpc>
            </a:pPr>
            <a:endParaRPr lang="nn-NO" sz="8000" b="1" dirty="0">
              <a:solidFill>
                <a:schemeClr val="bg2"/>
              </a:solidFill>
              <a:latin typeface="+mj-lt"/>
              <a:cs typeface="Aptos Serif" panose="020B0502040204020203" pitchFamily="18" charset="0"/>
            </a:endParaRPr>
          </a:p>
        </p:txBody>
      </p:sp>
      <p:sp>
        <p:nvSpPr>
          <p:cNvPr id="42" name="TekstSylinder 41">
            <a:extLst>
              <a:ext uri="{FF2B5EF4-FFF2-40B4-BE49-F238E27FC236}">
                <a16:creationId xmlns:a16="http://schemas.microsoft.com/office/drawing/2014/main" id="{88827956-F8A7-4B11-71B8-FD37805E9850}"/>
              </a:ext>
            </a:extLst>
          </p:cNvPr>
          <p:cNvSpPr txBox="1"/>
          <p:nvPr/>
        </p:nvSpPr>
        <p:spPr>
          <a:xfrm>
            <a:off x="7694192" y="768242"/>
            <a:ext cx="4223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4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83</a:t>
            </a:r>
            <a:r>
              <a:rPr lang="nn-NO" sz="4800" b="1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</a:p>
          <a:p>
            <a:pPr algn="ctr"/>
            <a:r>
              <a:rPr lang="nn-NO" sz="24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elevar fordelt på 6 klassar</a:t>
            </a:r>
          </a:p>
        </p:txBody>
      </p:sp>
      <p:sp>
        <p:nvSpPr>
          <p:cNvPr id="43" name="TekstSylinder 42">
            <a:extLst>
              <a:ext uri="{FF2B5EF4-FFF2-40B4-BE49-F238E27FC236}">
                <a16:creationId xmlns:a16="http://schemas.microsoft.com/office/drawing/2014/main" id="{23955AD5-D681-85C2-EF64-872B4369F535}"/>
              </a:ext>
            </a:extLst>
          </p:cNvPr>
          <p:cNvSpPr txBox="1"/>
          <p:nvPr/>
        </p:nvSpPr>
        <p:spPr>
          <a:xfrm>
            <a:off x="-249907" y="2817062"/>
            <a:ext cx="2658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4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8</a:t>
            </a:r>
            <a:r>
              <a:rPr lang="nn-NO" sz="4800" b="1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</a:p>
          <a:p>
            <a:pPr algn="ctr"/>
            <a:r>
              <a:rPr lang="nn-NO" sz="24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lærarar</a:t>
            </a:r>
          </a:p>
        </p:txBody>
      </p:sp>
      <p:sp>
        <p:nvSpPr>
          <p:cNvPr id="44" name="TekstSylinder 43">
            <a:extLst>
              <a:ext uri="{FF2B5EF4-FFF2-40B4-BE49-F238E27FC236}">
                <a16:creationId xmlns:a16="http://schemas.microsoft.com/office/drawing/2014/main" id="{8107A510-FB49-69E8-83D0-1C0B4E79D278}"/>
              </a:ext>
            </a:extLst>
          </p:cNvPr>
          <p:cNvSpPr txBox="1"/>
          <p:nvPr/>
        </p:nvSpPr>
        <p:spPr>
          <a:xfrm>
            <a:off x="9579145" y="4797406"/>
            <a:ext cx="2462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4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1</a:t>
            </a:r>
            <a:r>
              <a:rPr lang="nn-NO" sz="40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</a:p>
          <a:p>
            <a:pPr algn="ctr"/>
            <a:r>
              <a:rPr lang="nn-NO" sz="2400" dirty="0" err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miljøterapaut</a:t>
            </a:r>
            <a:endParaRPr lang="nn-NO" sz="24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5" name="TekstSylinder 44">
            <a:extLst>
              <a:ext uri="{FF2B5EF4-FFF2-40B4-BE49-F238E27FC236}">
                <a16:creationId xmlns:a16="http://schemas.microsoft.com/office/drawing/2014/main" id="{7CA86CEF-E864-9B14-C07E-9B5C6A48512B}"/>
              </a:ext>
            </a:extLst>
          </p:cNvPr>
          <p:cNvSpPr txBox="1"/>
          <p:nvPr/>
        </p:nvSpPr>
        <p:spPr>
          <a:xfrm>
            <a:off x="128333" y="4925337"/>
            <a:ext cx="2193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4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5</a:t>
            </a:r>
            <a:r>
              <a:rPr lang="nn-NO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nn-NO" sz="24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fagarbeidarar</a:t>
            </a:r>
          </a:p>
        </p:txBody>
      </p:sp>
      <p:sp>
        <p:nvSpPr>
          <p:cNvPr id="50" name="TekstSylinder 49">
            <a:extLst>
              <a:ext uri="{FF2B5EF4-FFF2-40B4-BE49-F238E27FC236}">
                <a16:creationId xmlns:a16="http://schemas.microsoft.com/office/drawing/2014/main" id="{C4C4E1AA-14FE-D338-1797-2F93B5D60C22}"/>
              </a:ext>
            </a:extLst>
          </p:cNvPr>
          <p:cNvSpPr txBox="1"/>
          <p:nvPr/>
        </p:nvSpPr>
        <p:spPr>
          <a:xfrm>
            <a:off x="9163803" y="2631828"/>
            <a:ext cx="3025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n-NO" sz="4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2</a:t>
            </a:r>
            <a:endParaRPr lang="nn-NO" sz="4800" b="1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ctr"/>
            <a:r>
              <a:rPr lang="nn-NO" sz="2400" dirty="0" err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spesped</a:t>
            </a:r>
            <a:endParaRPr lang="nn-NO" sz="24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>
                <a:lumMod val="75000"/>
              </a:schemeClr>
            </a:gs>
            <a:gs pos="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70328B-58E1-5066-2076-579D0E539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400" b="1" dirty="0">
                <a:solidFill>
                  <a:srgbClr val="A8FDC3"/>
                </a:solidFill>
                <a:latin typeface="+mn-lt"/>
                <a:cs typeface="Aptos Serif" panose="02020604070405020304" pitchFamily="18" charset="0"/>
              </a:rPr>
              <a:t>SKOLEMILJØSAKER</a:t>
            </a:r>
            <a:r>
              <a:rPr lang="nb-NO" b="1" dirty="0">
                <a:solidFill>
                  <a:srgbClr val="A8FDC3"/>
                </a:solidFill>
                <a:latin typeface="+mn-lt"/>
                <a:cs typeface="Aptos Serif" panose="02020604070405020304" pitchFamily="18" charset="0"/>
              </a:rPr>
              <a:t> </a:t>
            </a:r>
            <a:br>
              <a:rPr lang="nb-NO" b="1" dirty="0">
                <a:solidFill>
                  <a:srgbClr val="A8FDC3"/>
                </a:solidFill>
                <a:latin typeface="+mn-lt"/>
                <a:cs typeface="Aptos Serif" panose="02020604070405020304" pitchFamily="18" charset="0"/>
              </a:rPr>
            </a:br>
            <a:r>
              <a:rPr lang="nb-NO" sz="2800" b="1" dirty="0">
                <a:solidFill>
                  <a:srgbClr val="A8FDC3"/>
                </a:solidFill>
                <a:latin typeface="+mn-lt"/>
                <a:cs typeface="Aptos Serif" panose="02020604070405020304" pitchFamily="18" charset="0"/>
              </a:rPr>
              <a:t>(OG ANDRE SAKER ELEVEN ER INVOLVERT I)</a:t>
            </a:r>
            <a:endParaRPr lang="nb-NO" b="1" dirty="0">
              <a:solidFill>
                <a:srgbClr val="A8FDC3"/>
              </a:solidFill>
              <a:latin typeface="+mn-lt"/>
              <a:cs typeface="Aptos Serif" panose="0202060407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3D54FB-8B5D-6A29-C2E5-6DC82A11F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36" y="2091129"/>
            <a:ext cx="7944677" cy="3601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Mål: Elevene skal være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meir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delaktig i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prosessar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som angår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dei</a:t>
            </a:r>
            <a:endParaRPr lang="nb-NO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0" indent="0">
              <a:buNone/>
            </a:pPr>
            <a:r>
              <a:rPr lang="nb-NO" sz="2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Rektor legg inn varsling i saka, men </a:t>
            </a:r>
            <a:r>
              <a:rPr lang="nb-NO" sz="2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kontaktlærar</a:t>
            </a:r>
            <a:r>
              <a:rPr lang="nb-NO" sz="2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nb-NO" sz="2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eig</a:t>
            </a:r>
            <a:r>
              <a:rPr lang="nb-NO" sz="2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saka. Rektor følger opp. </a:t>
            </a:r>
          </a:p>
          <a:p>
            <a:pPr marL="0" indent="0">
              <a:buNone/>
            </a:pPr>
            <a:endParaRPr lang="nb-NO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8B27DFE-F270-64BB-E2BF-18903972A4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5622997"/>
              </p:ext>
            </p:extLst>
          </p:nvPr>
        </p:nvGraphicFramePr>
        <p:xfrm>
          <a:off x="122111" y="4221498"/>
          <a:ext cx="11967147" cy="281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Bilde 4">
            <a:extLst>
              <a:ext uri="{FF2B5EF4-FFF2-40B4-BE49-F238E27FC236}">
                <a16:creationId xmlns:a16="http://schemas.microsoft.com/office/drawing/2014/main" id="{62155EF6-8FC1-BA16-6F96-CFF5DA3794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6625" y="365125"/>
            <a:ext cx="1797175" cy="45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1108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E2E755E1-1C9C-D35C-E961-4C8EB48E982D}"/>
              </a:ext>
            </a:extLst>
          </p:cNvPr>
          <p:cNvSpPr txBox="1"/>
          <p:nvPr/>
        </p:nvSpPr>
        <p:spPr>
          <a:xfrm>
            <a:off x="1014529" y="782121"/>
            <a:ext cx="508147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nb-NO" sz="3200" b="1" i="0" dirty="0">
                <a:solidFill>
                  <a:srgbClr val="A8FDC3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Fordeler</a:t>
            </a:r>
            <a:endParaRPr lang="nb-NO" sz="2800" b="1" i="0" dirty="0">
              <a:solidFill>
                <a:srgbClr val="A8FDC3"/>
              </a:solidFill>
              <a:effectLst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nb-NO" sz="1800" b="0" i="0" dirty="0">
              <a:solidFill>
                <a:schemeClr val="bg2"/>
              </a:solidFill>
              <a:effectLst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Eleven får være med i prosessen.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Eleven får uttrykke seg, og blir informert.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Foreldre og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elevar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ser at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skulen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tar saken på alvor.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Alle på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skulen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veit kva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dei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skal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gjere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om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dei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mistenker mobbing.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Brukar tiltak som skal fungere. 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Har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jamleg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møter med ansatte, foreldre og elev. 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Gjev tettere dialog med foreldre.  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A013B92-7D27-3F9E-AA08-AF585484F54A}"/>
              </a:ext>
            </a:extLst>
          </p:cNvPr>
          <p:cNvSpPr txBox="1"/>
          <p:nvPr/>
        </p:nvSpPr>
        <p:spPr>
          <a:xfrm>
            <a:off x="6096000" y="782121"/>
            <a:ext cx="5081472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nb-NO" sz="3200" b="1" i="0" dirty="0">
                <a:solidFill>
                  <a:srgbClr val="A8FDC3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Ulemper </a:t>
            </a:r>
          </a:p>
          <a:p>
            <a:pPr algn="l" rtl="0" fontAlgn="base"/>
            <a:endParaRPr lang="nb-NO" sz="1800" b="0" i="0" dirty="0">
              <a:solidFill>
                <a:schemeClr val="bg2"/>
              </a:solidFill>
              <a:effectLst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Må tenke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mykje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på korleis vi involverer eleven.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Kan være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vanskeleg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for eleven å være reflektert og vite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sjølv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kva som er best for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dei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.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Kan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vere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vanskeleg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for mange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elevar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å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fortelje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akkurat det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dei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føler på. Dei har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ikkje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lyst å ha “skylda” for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endringar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som må til i praksis. 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Skummelt og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vanskeleg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å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vere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med på møter. Eleven kan sjå på det som “straff”.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Meir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ansvar på foreldra. Dei må bry seg og snakke med eleven. (Må stole på at det skjer heime, oppdragelse)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Tett samarbeid med foreldre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er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t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idkrevjande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. </a:t>
            </a:r>
            <a:r>
              <a:rPr lang="nb-NO" sz="18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Ressurskrevjande</a:t>
            </a:r>
            <a:r>
              <a:rPr lang="nb-NO" sz="18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73068496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FB5CF13-E8FA-950D-368C-6B9EFF4D2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5787"/>
            <a:ext cx="10515600" cy="6850229"/>
          </a:xfrm>
        </p:spPr>
        <p:txBody>
          <a:bodyPr>
            <a:normAutofit/>
          </a:bodyPr>
          <a:lstStyle/>
          <a:p>
            <a:pPr marL="0" indent="0" algn="l" rtl="0" fontAlgn="base">
              <a:buNone/>
            </a:pPr>
            <a:endParaRPr lang="nb-NO" sz="1800" b="0" i="0" dirty="0">
              <a:solidFill>
                <a:schemeClr val="bg2"/>
              </a:solidFill>
              <a:effectLst/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pPr algn="l" rtl="0" fontAlgn="base"/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To ting som kan hindre at </a:t>
            </a:r>
            <a:r>
              <a:rPr lang="nb-NO" sz="24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me</a:t>
            </a:r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nb-NO" sz="24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gjer</a:t>
            </a:r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det rett:  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Ikkje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varsle fordi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me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ikkje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veit eller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ikkje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orker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mykje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styr (begrunna med at det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ikkje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er “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alvorleg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nok”) </a:t>
            </a:r>
          </a:p>
          <a:p>
            <a:pPr marL="800100" lvl="1" indent="-342900" fontAlgn="base">
              <a:buFont typeface="+mj-lt"/>
              <a:buAutoNum type="arabicPeriod"/>
            </a:pP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Orker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ikkje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dokumentera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alt. Tiltak dett då ut. MÅ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difor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bli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einige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om </a:t>
            </a:r>
            <a:r>
              <a:rPr lang="nb-NO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fristar</a:t>
            </a:r>
            <a:r>
              <a:rPr lang="nb-NO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på slutten av kvart møte i saka.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Alle tilsette som jobbar rundt eleven må bli informert om at det er varsla. Både om situasjonen og møter. Kven har ansvar for det som skjer på </a:t>
            </a:r>
            <a:r>
              <a:rPr lang="nb-NO" sz="24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skulen</a:t>
            </a:r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og SFO?  </a:t>
            </a:r>
          </a:p>
          <a:p>
            <a:pPr fontAlgn="base"/>
            <a:r>
              <a:rPr lang="nb-NO" sz="2400" b="1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Bør ha </a:t>
            </a:r>
            <a:r>
              <a:rPr lang="nb-NO" sz="2400" b="1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eit</a:t>
            </a:r>
            <a:r>
              <a:rPr lang="nb-NO" sz="2400" b="1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proaktivt system som </a:t>
            </a:r>
            <a:r>
              <a:rPr lang="nb-NO" sz="2400" b="1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me</a:t>
            </a:r>
            <a:r>
              <a:rPr lang="nb-NO" sz="2400" b="1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utarbeider </a:t>
            </a:r>
            <a:r>
              <a:rPr lang="nb-NO" sz="2400" b="1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ilag</a:t>
            </a:r>
            <a:r>
              <a:rPr lang="nb-NO" sz="2400" b="1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. </a:t>
            </a:r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Enkle </a:t>
            </a:r>
            <a:r>
              <a:rPr lang="nb-NO" sz="24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reglar</a:t>
            </a:r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som </a:t>
            </a:r>
            <a:r>
              <a:rPr lang="nb-NO" sz="24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elevar</a:t>
            </a:r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kan forstå og er med på å utforme. Dei </a:t>
            </a:r>
            <a:r>
              <a:rPr lang="nb-NO" sz="24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vaksne</a:t>
            </a:r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må </a:t>
            </a:r>
            <a:r>
              <a:rPr lang="nb-NO" sz="24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vere</a:t>
            </a:r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like og reagere likt. </a:t>
            </a:r>
            <a:r>
              <a:rPr lang="nb-NO" sz="2400" b="0" i="0" dirty="0" err="1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Haldningsskapande</a:t>
            </a:r>
            <a:r>
              <a:rPr lang="nb-NO" sz="2400" b="0" i="0" dirty="0">
                <a:solidFill>
                  <a:schemeClr val="bg2"/>
                </a:solidFill>
                <a:effectLst/>
                <a:latin typeface="Aptos Serif" panose="02020604070405020304" pitchFamily="18" charset="0"/>
                <a:cs typeface="Aptos Serif" panose="02020604070405020304" pitchFamily="18" charset="0"/>
              </a:rPr>
              <a:t> og positivt fokus.  </a:t>
            </a:r>
          </a:p>
          <a:p>
            <a:pPr marL="0" indent="0">
              <a:buNone/>
            </a:pPr>
            <a:endParaRPr lang="nb-NO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B9C2717-C38B-E4DD-1C9D-5857B9DF757C}"/>
              </a:ext>
            </a:extLst>
          </p:cNvPr>
          <p:cNvSpPr txBox="1"/>
          <p:nvPr/>
        </p:nvSpPr>
        <p:spPr>
          <a:xfrm>
            <a:off x="1032933" y="296316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solidFill>
                  <a:srgbClr val="A8FDC3"/>
                </a:solidFill>
              </a:rPr>
              <a:t>EVALUERING</a:t>
            </a:r>
          </a:p>
        </p:txBody>
      </p:sp>
    </p:spTree>
    <p:extLst>
      <p:ext uri="{BB962C8B-B14F-4D97-AF65-F5344CB8AC3E}">
        <p14:creationId xmlns:p14="http://schemas.microsoft.com/office/powerpoint/2010/main" val="212605223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D9D7741A-75AC-4D14-8112-664406783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b="1" dirty="0">
                <a:solidFill>
                  <a:srgbClr val="A8FDC3"/>
                </a:solidFill>
              </a:rPr>
              <a:t>PROFESJONELT LÆRINGSFELLESSKAP</a:t>
            </a:r>
          </a:p>
        </p:txBody>
      </p:sp>
      <p:pic>
        <p:nvPicPr>
          <p:cNvPr id="12" name="Vanneblomstriktig">
            <a:hlinkClick r:id="" action="ppaction://media"/>
            <a:extLst>
              <a:ext uri="{FF2B5EF4-FFF2-40B4-BE49-F238E27FC236}">
                <a16:creationId xmlns:a16="http://schemas.microsoft.com/office/drawing/2014/main" id="{698C811F-2F35-08A1-7544-263FEB24B0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14903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14247-1818-A853-C657-D69C47E55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FF83124A-1C89-F508-D96F-09B04CD46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b="1" dirty="0">
                <a:solidFill>
                  <a:srgbClr val="A8FDC3"/>
                </a:solidFill>
              </a:rPr>
              <a:t>PROFESJONELLE LÆRINGSFELLESSKAP</a:t>
            </a:r>
          </a:p>
        </p:txBody>
      </p:sp>
      <p:pic>
        <p:nvPicPr>
          <p:cNvPr id="8" name="Vanneblomst">
            <a:hlinkClick r:id="" action="ppaction://media"/>
            <a:extLst>
              <a:ext uri="{FF2B5EF4-FFF2-40B4-BE49-F238E27FC236}">
                <a16:creationId xmlns:a16="http://schemas.microsoft.com/office/drawing/2014/main" id="{EC8B6FFC-2754-4269-0E5F-22B2ADCF19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056" y="1690688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05453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A43C97-B303-AF6D-D4C6-568841DB2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A8FDC3"/>
                </a:solidFill>
              </a:rPr>
              <a:t>PROFESJONELLE LÆRINGSFELLESSKAP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CEAA324E-826A-8256-7860-C847123EF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2933" y="905933"/>
            <a:ext cx="5046133" cy="5046133"/>
          </a:xfrm>
        </p:spPr>
      </p:pic>
    </p:spTree>
    <p:extLst>
      <p:ext uri="{BB962C8B-B14F-4D97-AF65-F5344CB8AC3E}">
        <p14:creationId xmlns:p14="http://schemas.microsoft.com/office/powerpoint/2010/main" val="55226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65E501-5CF0-2BEF-A9DE-EDE7C6D07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DE6E2B-47BE-A5FE-21B6-3D0A983E7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A8FDC3"/>
                </a:solidFill>
              </a:rPr>
              <a:t>PROFESJONELLE LÆRINGSFELLESSKAP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4286A90C-7837-9671-77DF-B16E0AB40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4667" y="1138767"/>
            <a:ext cx="6942666" cy="4580466"/>
          </a:xfrm>
        </p:spPr>
      </p:pic>
      <p:pic>
        <p:nvPicPr>
          <p:cNvPr id="6" name="Grafikk 5" descr="Omriss av et djevelansikt med heldekkende fyll">
            <a:extLst>
              <a:ext uri="{FF2B5EF4-FFF2-40B4-BE49-F238E27FC236}">
                <a16:creationId xmlns:a16="http://schemas.microsoft.com/office/drawing/2014/main" id="{D0A1D599-3E72-BDF7-FABF-7FA40770A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5233" y="3075412"/>
            <a:ext cx="1418167" cy="1418167"/>
          </a:xfrm>
          <a:prstGeom prst="rect">
            <a:avLst/>
          </a:prstGeom>
        </p:spPr>
      </p:pic>
      <p:sp>
        <p:nvSpPr>
          <p:cNvPr id="7" name="Bildeforklaring formet som en ellipse 6">
            <a:extLst>
              <a:ext uri="{FF2B5EF4-FFF2-40B4-BE49-F238E27FC236}">
                <a16:creationId xmlns:a16="http://schemas.microsoft.com/office/drawing/2014/main" id="{3FD87C8F-EA09-0AF6-BE0C-0F833B54717F}"/>
              </a:ext>
            </a:extLst>
          </p:cNvPr>
          <p:cNvSpPr/>
          <p:nvPr/>
        </p:nvSpPr>
        <p:spPr>
          <a:xfrm>
            <a:off x="9029700" y="4888706"/>
            <a:ext cx="2658533" cy="1480608"/>
          </a:xfrm>
          <a:prstGeom prst="wedgeEllipseCallout">
            <a:avLst>
              <a:gd name="adj1" fmla="val 25664"/>
              <a:gd name="adj2" fmla="val -8160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800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Kvifor</a:t>
            </a:r>
            <a:r>
              <a:rPr lang="nb-NO" sz="1800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?</a:t>
            </a:r>
            <a:br>
              <a:rPr lang="nb-NO" sz="1800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</a:br>
            <a:r>
              <a:rPr lang="nb-NO" sz="1800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Korleis?</a:t>
            </a:r>
          </a:p>
          <a:p>
            <a:pPr algn="ctr"/>
            <a:r>
              <a:rPr lang="nb-NO" sz="1800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Kvifor</a:t>
            </a:r>
            <a:r>
              <a:rPr lang="nb-NO" sz="1800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0501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2E117F-BA3D-8ED3-5DFD-D85A01973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226B00-4B46-D7A2-C066-C5D43157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A8FDC3"/>
                </a:solidFill>
              </a:rPr>
              <a:t>PROFESJONELLE LÆRINGSFELLESSKAP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961B67D3-7241-EB5B-A572-2175269EB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5733" y="-2455333"/>
            <a:ext cx="5774267" cy="12276666"/>
          </a:xfrm>
        </p:spPr>
      </p:pic>
    </p:spTree>
    <p:extLst>
      <p:ext uri="{BB962C8B-B14F-4D97-AF65-F5344CB8AC3E}">
        <p14:creationId xmlns:p14="http://schemas.microsoft.com/office/powerpoint/2010/main" val="2083329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9680F1-3A32-94F4-F17C-AB0DFD357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6D0916-4874-BE1E-C98E-C467D753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A8FDC3"/>
                </a:solidFill>
              </a:rPr>
              <a:t>PROFESJONELLE LÆRINGSFELLESSKAP</a:t>
            </a:r>
          </a:p>
        </p:txBody>
      </p:sp>
      <p:pic>
        <p:nvPicPr>
          <p:cNvPr id="11" name="Plassholder for innhold 10">
            <a:extLst>
              <a:ext uri="{FF2B5EF4-FFF2-40B4-BE49-F238E27FC236}">
                <a16:creationId xmlns:a16="http://schemas.microsoft.com/office/drawing/2014/main" id="{88F50F10-41AF-674C-C2CA-99243A25C7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066" y="-2709333"/>
            <a:ext cx="9177867" cy="12276666"/>
          </a:xfrm>
        </p:spPr>
      </p:pic>
    </p:spTree>
    <p:extLst>
      <p:ext uri="{BB962C8B-B14F-4D97-AF65-F5344CB8AC3E}">
        <p14:creationId xmlns:p14="http://schemas.microsoft.com/office/powerpoint/2010/main" val="4126027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B1CF4-0CB0-0EC8-2AB4-70212E0B7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241F8A-0657-5075-420B-B52DF48F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A8FDC3"/>
                </a:solidFill>
              </a:rPr>
              <a:t>HVORFOR?</a:t>
            </a:r>
          </a:p>
        </p:txBody>
      </p:sp>
      <p:pic>
        <p:nvPicPr>
          <p:cNvPr id="13" name="Plassholder for innhold 12">
            <a:extLst>
              <a:ext uri="{FF2B5EF4-FFF2-40B4-BE49-F238E27FC236}">
                <a16:creationId xmlns:a16="http://schemas.microsoft.com/office/drawing/2014/main" id="{7488A38D-5D71-D7F4-D8CC-E0F1FCC58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154" y="1717549"/>
            <a:ext cx="8605692" cy="3422902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61F8E62-2906-8A27-A80A-7C094915A076}"/>
              </a:ext>
            </a:extLst>
          </p:cNvPr>
          <p:cNvSpPr txBox="1"/>
          <p:nvPr/>
        </p:nvSpPr>
        <p:spPr>
          <a:xfrm>
            <a:off x="1793154" y="5435600"/>
            <a:ext cx="7673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Korleis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leggje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tilrette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for at alle blir hørt?</a:t>
            </a:r>
          </a:p>
          <a:p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Nye tanker etter gjennomføring?</a:t>
            </a:r>
          </a:p>
        </p:txBody>
      </p:sp>
    </p:spTree>
    <p:extLst>
      <p:ext uri="{BB962C8B-B14F-4D97-AF65-F5344CB8AC3E}">
        <p14:creationId xmlns:p14="http://schemas.microsoft.com/office/powerpoint/2010/main" val="3610514328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23C4329E-A092-0EDD-05AF-467A01B61EBC}"/>
              </a:ext>
            </a:extLst>
          </p:cNvPr>
          <p:cNvSpPr txBox="1"/>
          <p:nvPr/>
        </p:nvSpPr>
        <p:spPr>
          <a:xfrm>
            <a:off x="1395046" y="679159"/>
            <a:ext cx="824132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4400" b="1" dirty="0">
                <a:solidFill>
                  <a:schemeClr val="bg2"/>
                </a:solidFill>
              </a:rPr>
              <a:t>PEDAGOGISKE ELEMENT I INKLUDERANDE OPPLÆRING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0A9DFBCF-0E9B-D805-4ABF-1DBD35801EE2}"/>
              </a:ext>
            </a:extLst>
          </p:cNvPr>
          <p:cNvGrpSpPr/>
          <p:nvPr/>
        </p:nvGrpSpPr>
        <p:grpSpPr>
          <a:xfrm>
            <a:off x="1395046" y="2625969"/>
            <a:ext cx="9401908" cy="3241432"/>
            <a:chOff x="1547446" y="2625969"/>
            <a:chExt cx="9401908" cy="3241432"/>
          </a:xfrm>
        </p:grpSpPr>
        <p:sp>
          <p:nvSpPr>
            <p:cNvPr id="8" name="Rektangel: Avrunda hjørne 7">
              <a:extLst>
                <a:ext uri="{FF2B5EF4-FFF2-40B4-BE49-F238E27FC236}">
                  <a16:creationId xmlns:a16="http://schemas.microsoft.com/office/drawing/2014/main" id="{2CF2CAA4-AC24-975D-574C-5EAC71A428D8}"/>
                </a:ext>
              </a:extLst>
            </p:cNvPr>
            <p:cNvSpPr/>
            <p:nvPr/>
          </p:nvSpPr>
          <p:spPr>
            <a:xfrm>
              <a:off x="1547446" y="2625970"/>
              <a:ext cx="2579077" cy="324143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n-NO" sz="2400" b="1" dirty="0">
                  <a:solidFill>
                    <a:srgbClr val="A8FDC3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Sosial dimensjon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  <a:p>
              <a:pPr algn="ctr"/>
              <a:r>
                <a:rPr lang="nn-NO" dirty="0">
                  <a:latin typeface="Aptos Serif" panose="02020604070405020304" pitchFamily="18" charset="0"/>
                  <a:cs typeface="Aptos Serif" panose="02020604070405020304" pitchFamily="18" charset="0"/>
                </a:rPr>
                <a:t>Å være deltakar i eit læringsfellesskap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</p:txBody>
        </p:sp>
        <p:sp>
          <p:nvSpPr>
            <p:cNvPr id="9" name="Rektangel: Avrunda hjørne 8">
              <a:extLst>
                <a:ext uri="{FF2B5EF4-FFF2-40B4-BE49-F238E27FC236}">
                  <a16:creationId xmlns:a16="http://schemas.microsoft.com/office/drawing/2014/main" id="{2B0AE1B3-011D-F8C2-D76A-9E433D47B9B9}"/>
                </a:ext>
              </a:extLst>
            </p:cNvPr>
            <p:cNvSpPr/>
            <p:nvPr/>
          </p:nvSpPr>
          <p:spPr>
            <a:xfrm>
              <a:off x="4958861" y="2625969"/>
              <a:ext cx="2579077" cy="324143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n-NO" sz="2400" b="1" dirty="0">
                  <a:solidFill>
                    <a:srgbClr val="A8FDC3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Demokratisk dimensjon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  <a:p>
              <a:pPr algn="ctr"/>
              <a:r>
                <a:rPr lang="nn-NO" dirty="0">
                  <a:latin typeface="Aptos Serif" panose="02020604070405020304" pitchFamily="18" charset="0"/>
                  <a:cs typeface="Aptos Serif" panose="02020604070405020304" pitchFamily="18" charset="0"/>
                </a:rPr>
                <a:t>Å få gi uttrykk for eigne meiningar og opplevingar og verte teken omsyn til, medverknad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</p:txBody>
        </p:sp>
        <p:sp>
          <p:nvSpPr>
            <p:cNvPr id="12" name="Rektangel: Avrunda hjørne 11">
              <a:extLst>
                <a:ext uri="{FF2B5EF4-FFF2-40B4-BE49-F238E27FC236}">
                  <a16:creationId xmlns:a16="http://schemas.microsoft.com/office/drawing/2014/main" id="{53D6AF18-4402-51C3-BD1C-9A160AA4858C}"/>
                </a:ext>
              </a:extLst>
            </p:cNvPr>
            <p:cNvSpPr/>
            <p:nvPr/>
          </p:nvSpPr>
          <p:spPr>
            <a:xfrm>
              <a:off x="8370277" y="2625969"/>
              <a:ext cx="2579077" cy="324143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n-NO" sz="2400" b="1" dirty="0">
                  <a:latin typeface="Aptos Serif" panose="02020604070405020304" pitchFamily="18" charset="0"/>
                  <a:cs typeface="Aptos Serif" panose="02020604070405020304" pitchFamily="18" charset="0"/>
                </a:rPr>
                <a:t> </a:t>
              </a:r>
              <a:r>
                <a:rPr lang="nn-NO" sz="2400" b="1" dirty="0">
                  <a:solidFill>
                    <a:srgbClr val="A8FDC3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Utbytte-dimensjon 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  <a:p>
              <a:pPr algn="ctr"/>
              <a:r>
                <a:rPr lang="nn-NO" dirty="0">
                  <a:latin typeface="Aptos Serif" panose="02020604070405020304" pitchFamily="18" charset="0"/>
                  <a:cs typeface="Aptos Serif" panose="02020604070405020304" pitchFamily="18" charset="0"/>
                </a:rPr>
                <a:t>Å få fagleg og sosialt utbyte av opplæringa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</p:txBody>
        </p:sp>
      </p:grp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0C425C4-2892-838B-D9AF-8F71CC254CCF}"/>
              </a:ext>
            </a:extLst>
          </p:cNvPr>
          <p:cNvSpPr txBox="1"/>
          <p:nvPr/>
        </p:nvSpPr>
        <p:spPr>
          <a:xfrm>
            <a:off x="5187460" y="6048178"/>
            <a:ext cx="181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dirty="0">
                <a:solidFill>
                  <a:schemeClr val="bg2"/>
                </a:solidFill>
              </a:rPr>
              <a:t>(Haug, 2024)</a:t>
            </a:r>
          </a:p>
        </p:txBody>
      </p:sp>
    </p:spTree>
    <p:extLst>
      <p:ext uri="{BB962C8B-B14F-4D97-AF65-F5344CB8AC3E}">
        <p14:creationId xmlns:p14="http://schemas.microsoft.com/office/powerpoint/2010/main" val="284211579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D506B3-CA04-53A6-256E-70265196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>
                <a:solidFill>
                  <a:srgbClr val="A8FDC3"/>
                </a:solidFill>
                <a:latin typeface="Aptos" panose="020B0004020202020204" pitchFamily="34" charset="0"/>
                <a:cs typeface="Aptos Serif" panose="02020604070405020304" pitchFamily="18" charset="0"/>
              </a:rPr>
              <a:t>OPPSUMMERING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3524F5-70EC-0C3E-7626-87C45124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924" y="1690688"/>
            <a:ext cx="9987556" cy="4409674"/>
          </a:xfrm>
        </p:spPr>
        <p:txBody>
          <a:bodyPr>
            <a:normAutofit/>
          </a:bodyPr>
          <a:lstStyle/>
          <a:p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Elevmedverknad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er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ein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viktig faktor i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inkluderande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opplæring</a:t>
            </a:r>
          </a:p>
          <a:p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Forebygging er beste tiltak for maksimalt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utbyte</a:t>
            </a:r>
            <a:endParaRPr lang="nb-NO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  <a:p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Felles omgrepsforståing,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grunnleggjande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antagelser </a:t>
            </a:r>
          </a:p>
          <a:p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Ikkje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nb-NO" dirty="0" err="1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planleggjing</a:t>
            </a:r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, men evaluering av prosessen er den viktigste delen for implementering</a:t>
            </a:r>
          </a:p>
          <a:p>
            <a:r>
              <a:rPr lang="nb-NO" dirty="0">
                <a:solidFill>
                  <a:schemeClr val="bg2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Tid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EB40573-0A5B-610A-1002-C3A62890C65D}"/>
              </a:ext>
            </a:extLst>
          </p:cNvPr>
          <p:cNvSpPr txBox="1"/>
          <p:nvPr/>
        </p:nvSpPr>
        <p:spPr>
          <a:xfrm>
            <a:off x="8578850" y="475317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b-NO" sz="1400" dirty="0">
              <a:solidFill>
                <a:schemeClr val="bg2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354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DA894D-36C9-ECF9-E13E-D89CC0766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01F93C44-F36C-C1F1-0EE3-E2331645477F}"/>
              </a:ext>
            </a:extLst>
          </p:cNvPr>
          <p:cNvSpPr txBox="1"/>
          <p:nvPr/>
        </p:nvSpPr>
        <p:spPr>
          <a:xfrm>
            <a:off x="1395046" y="679159"/>
            <a:ext cx="824132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4400" b="1" dirty="0">
                <a:solidFill>
                  <a:schemeClr val="bg2"/>
                </a:solidFill>
              </a:rPr>
              <a:t>PEDAGOGISKE ELEMENT I INKLUDERANDE OPPLÆRING</a:t>
            </a: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04661715-7D54-C5AD-7924-E2B5D632139E}"/>
              </a:ext>
            </a:extLst>
          </p:cNvPr>
          <p:cNvGrpSpPr/>
          <p:nvPr/>
        </p:nvGrpSpPr>
        <p:grpSpPr>
          <a:xfrm>
            <a:off x="1395046" y="2625969"/>
            <a:ext cx="9401908" cy="3241432"/>
            <a:chOff x="1547446" y="2625969"/>
            <a:chExt cx="9401908" cy="3241432"/>
          </a:xfrm>
        </p:grpSpPr>
        <p:sp>
          <p:nvSpPr>
            <p:cNvPr id="8" name="Rektangel: Avrunda hjørne 7">
              <a:extLst>
                <a:ext uri="{FF2B5EF4-FFF2-40B4-BE49-F238E27FC236}">
                  <a16:creationId xmlns:a16="http://schemas.microsoft.com/office/drawing/2014/main" id="{A6B95CB5-9B9E-B7D4-F353-CF1917DADADA}"/>
                </a:ext>
              </a:extLst>
            </p:cNvPr>
            <p:cNvSpPr/>
            <p:nvPr/>
          </p:nvSpPr>
          <p:spPr>
            <a:xfrm>
              <a:off x="1547446" y="2625970"/>
              <a:ext cx="2579077" cy="324143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n-NO" sz="2400" b="1" dirty="0">
                  <a:solidFill>
                    <a:srgbClr val="A8FDC3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Sosial dimensjon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  <a:p>
              <a:pPr algn="ctr"/>
              <a:r>
                <a:rPr lang="nn-NO" dirty="0">
                  <a:latin typeface="Aptos Serif" panose="02020604070405020304" pitchFamily="18" charset="0"/>
                  <a:cs typeface="Aptos Serif" panose="02020604070405020304" pitchFamily="18" charset="0"/>
                </a:rPr>
                <a:t>Å være deltakar i eit læringsfellesskap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</p:txBody>
        </p:sp>
        <p:sp>
          <p:nvSpPr>
            <p:cNvPr id="9" name="Rektangel: Avrunda hjørne 8">
              <a:extLst>
                <a:ext uri="{FF2B5EF4-FFF2-40B4-BE49-F238E27FC236}">
                  <a16:creationId xmlns:a16="http://schemas.microsoft.com/office/drawing/2014/main" id="{7FF55E53-DAE6-7088-5D73-3558C0DD7113}"/>
                </a:ext>
              </a:extLst>
            </p:cNvPr>
            <p:cNvSpPr/>
            <p:nvPr/>
          </p:nvSpPr>
          <p:spPr>
            <a:xfrm>
              <a:off x="4958861" y="2625969"/>
              <a:ext cx="2579077" cy="324143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n-NO" sz="2400" b="1" dirty="0">
                  <a:solidFill>
                    <a:srgbClr val="A8FDC3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Demokratisk dimensjon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  <a:p>
              <a:pPr algn="ctr"/>
              <a:r>
                <a:rPr lang="nn-NO" dirty="0">
                  <a:latin typeface="Aptos Serif" panose="02020604070405020304" pitchFamily="18" charset="0"/>
                  <a:cs typeface="Aptos Serif" panose="02020604070405020304" pitchFamily="18" charset="0"/>
                </a:rPr>
                <a:t>Å få gi uttrykk for eigne meiningar og opplevingar og verte teken omsyn til, medverknad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</p:txBody>
        </p:sp>
        <p:sp>
          <p:nvSpPr>
            <p:cNvPr id="12" name="Rektangel: Avrunda hjørne 11">
              <a:extLst>
                <a:ext uri="{FF2B5EF4-FFF2-40B4-BE49-F238E27FC236}">
                  <a16:creationId xmlns:a16="http://schemas.microsoft.com/office/drawing/2014/main" id="{4BF576FF-3C2D-6B9E-462A-93C5B58BBC65}"/>
                </a:ext>
              </a:extLst>
            </p:cNvPr>
            <p:cNvSpPr/>
            <p:nvPr/>
          </p:nvSpPr>
          <p:spPr>
            <a:xfrm>
              <a:off x="8370277" y="2625969"/>
              <a:ext cx="2579077" cy="3241431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nn-NO" sz="2400" b="1" dirty="0">
                  <a:latin typeface="Aptos Serif" panose="02020604070405020304" pitchFamily="18" charset="0"/>
                  <a:cs typeface="Aptos Serif" panose="02020604070405020304" pitchFamily="18" charset="0"/>
                </a:rPr>
                <a:t> </a:t>
              </a:r>
              <a:r>
                <a:rPr lang="nn-NO" sz="2400" b="1" dirty="0">
                  <a:solidFill>
                    <a:srgbClr val="A8FDC3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Utbytte-dimensjon 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  <a:p>
              <a:pPr algn="ctr"/>
              <a:r>
                <a:rPr lang="nn-NO" dirty="0">
                  <a:latin typeface="Aptos Serif" panose="02020604070405020304" pitchFamily="18" charset="0"/>
                  <a:cs typeface="Aptos Serif" panose="02020604070405020304" pitchFamily="18" charset="0"/>
                </a:rPr>
                <a:t>Å få fagleg og sosialt utbyte av opplæringa</a:t>
              </a:r>
            </a:p>
            <a:p>
              <a:pPr algn="ctr"/>
              <a:endParaRPr lang="nn-NO" dirty="0">
                <a:latin typeface="Aptos Serif" panose="02020604070405020304" pitchFamily="18" charset="0"/>
                <a:cs typeface="Aptos Serif" panose="02020604070405020304" pitchFamily="18" charset="0"/>
              </a:endParaRPr>
            </a:p>
          </p:txBody>
        </p:sp>
      </p:grp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3D5EC7B7-25F8-A0FF-716F-3B633B70527C}"/>
              </a:ext>
            </a:extLst>
          </p:cNvPr>
          <p:cNvSpPr txBox="1"/>
          <p:nvPr/>
        </p:nvSpPr>
        <p:spPr>
          <a:xfrm>
            <a:off x="5187460" y="6048178"/>
            <a:ext cx="181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dirty="0">
                <a:solidFill>
                  <a:schemeClr val="bg2"/>
                </a:solidFill>
              </a:rPr>
              <a:t>(Haug, 2024)</a:t>
            </a:r>
          </a:p>
        </p:txBody>
      </p:sp>
    </p:spTree>
    <p:extLst>
      <p:ext uri="{BB962C8B-B14F-4D97-AF65-F5344CB8AC3E}">
        <p14:creationId xmlns:p14="http://schemas.microsoft.com/office/powerpoint/2010/main" val="234188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ete 4">
            <a:extLst>
              <a:ext uri="{FF2B5EF4-FFF2-40B4-BE49-F238E27FC236}">
                <a16:creationId xmlns:a16="http://schemas.microsoft.com/office/drawing/2014/main" id="{4009E04F-1D56-45FA-CC3C-EDD8638EC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303" y="690268"/>
            <a:ext cx="6173195" cy="4596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09D93CFB-F010-8968-13A3-643511968F6C}"/>
              </a:ext>
            </a:extLst>
          </p:cNvPr>
          <p:cNvSpPr txBox="1"/>
          <p:nvPr/>
        </p:nvSpPr>
        <p:spPr>
          <a:xfrm>
            <a:off x="543502" y="1834137"/>
            <a:ext cx="441536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2400" dirty="0">
                <a:solidFill>
                  <a:schemeClr val="bg2"/>
                </a:solidFill>
                <a:latin typeface="Aptos Serif" panose="02020604070405020304" pitchFamily="18" charset="0"/>
                <a:ea typeface="Calibri" panose="020F0502020204030204" pitchFamily="34" charset="0"/>
                <a:cs typeface="Aptos Serif" panose="02020604070405020304" pitchFamily="18" charset="0"/>
              </a:rPr>
              <a:t>Det synes å være en stor uttalt enighet om at det er </a:t>
            </a:r>
            <a:r>
              <a:rPr lang="nb-NO" sz="3600" b="1" dirty="0">
                <a:solidFill>
                  <a:srgbClr val="A8FDC3"/>
                </a:solidFill>
                <a:latin typeface="Aptos Serif" panose="02020604070405020304" pitchFamily="18" charset="0"/>
                <a:ea typeface="Calibri" panose="020F0502020204030204" pitchFamily="34" charset="0"/>
                <a:cs typeface="Aptos Serif" panose="02020604070405020304" pitchFamily="18" charset="0"/>
              </a:rPr>
              <a:t>eleven</a:t>
            </a:r>
            <a:r>
              <a:rPr lang="nb-NO" sz="2400" dirty="0">
                <a:solidFill>
                  <a:schemeClr val="bg2"/>
                </a:solidFill>
                <a:latin typeface="Aptos Serif" panose="02020604070405020304" pitchFamily="18" charset="0"/>
                <a:ea typeface="Calibri" panose="020F0502020204030204" pitchFamily="34" charset="0"/>
                <a:cs typeface="Aptos Serif" panose="02020604070405020304" pitchFamily="18" charset="0"/>
              </a:rPr>
              <a:t> som skal være</a:t>
            </a:r>
            <a:r>
              <a:rPr lang="nb-NO" sz="2400" b="1" dirty="0">
                <a:solidFill>
                  <a:schemeClr val="bg2"/>
                </a:solidFill>
                <a:latin typeface="Aptos Serif" panose="02020604070405020304" pitchFamily="18" charset="0"/>
                <a:ea typeface="Calibri" panose="020F0502020204030204" pitchFamily="34" charset="0"/>
                <a:cs typeface="Aptos Serif" panose="02020604070405020304" pitchFamily="18" charset="0"/>
              </a:rPr>
              <a:t> </a:t>
            </a:r>
            <a:r>
              <a:rPr lang="nb-NO" sz="3600" b="1" dirty="0">
                <a:solidFill>
                  <a:srgbClr val="A8FDC3"/>
                </a:solidFill>
                <a:latin typeface="Aptos Serif" panose="02020604070405020304" pitchFamily="18" charset="0"/>
                <a:ea typeface="Calibri" panose="020F0502020204030204" pitchFamily="34" charset="0"/>
                <a:cs typeface="Aptos Serif" panose="02020604070405020304" pitchFamily="18" charset="0"/>
              </a:rPr>
              <a:t>i sentrum</a:t>
            </a:r>
            <a:r>
              <a:rPr lang="nb-NO" sz="2400" dirty="0">
                <a:solidFill>
                  <a:srgbClr val="A8FDC3"/>
                </a:solidFill>
                <a:latin typeface="Aptos Serif" panose="02020604070405020304" pitchFamily="18" charset="0"/>
                <a:ea typeface="Calibri" panose="020F0502020204030204" pitchFamily="34" charset="0"/>
                <a:cs typeface="Aptos Serif" panose="02020604070405020304" pitchFamily="18" charset="0"/>
              </a:rPr>
              <a:t> </a:t>
            </a:r>
            <a:r>
              <a:rPr lang="nb-NO" sz="2400" dirty="0">
                <a:solidFill>
                  <a:schemeClr val="bg2"/>
                </a:solidFill>
                <a:latin typeface="Aptos Serif" panose="02020604070405020304" pitchFamily="18" charset="0"/>
                <a:ea typeface="Calibri" panose="020F0502020204030204" pitchFamily="34" charset="0"/>
                <a:cs typeface="Aptos Serif" panose="02020604070405020304" pitchFamily="18" charset="0"/>
              </a:rPr>
              <a:t>av skolens virksomhet.</a:t>
            </a:r>
          </a:p>
          <a:p>
            <a:pPr marL="0" indent="0">
              <a:buNone/>
            </a:pPr>
            <a:endParaRPr lang="nb-NO" sz="2400" dirty="0">
              <a:solidFill>
                <a:schemeClr val="bg2"/>
              </a:solidFill>
              <a:latin typeface="Aptos Serif" panose="02020604070405020304" pitchFamily="18" charset="0"/>
              <a:ea typeface="Calibri" panose="020F0502020204030204" pitchFamily="34" charset="0"/>
              <a:cs typeface="Aptos Serif" panose="02020604070405020304" pitchFamily="18" charset="0"/>
            </a:endParaRPr>
          </a:p>
          <a:p>
            <a:pPr marL="0" indent="0">
              <a:buNone/>
            </a:pPr>
            <a:r>
              <a:rPr lang="nb-NO" sz="2000" dirty="0">
                <a:solidFill>
                  <a:schemeClr val="bg2"/>
                </a:solidFill>
                <a:latin typeface="Aptos Serif" panose="02020604070405020304" pitchFamily="18" charset="0"/>
                <a:ea typeface="Calibri" panose="020F0502020204030204" pitchFamily="34" charset="0"/>
                <a:cs typeface="Aptos Serif" panose="02020604070405020304" pitchFamily="18" charset="0"/>
              </a:rPr>
              <a:t>(Irgens, 2016)</a:t>
            </a:r>
          </a:p>
        </p:txBody>
      </p:sp>
    </p:spTree>
    <p:extLst>
      <p:ext uri="{BB962C8B-B14F-4D97-AF65-F5344CB8AC3E}">
        <p14:creationId xmlns:p14="http://schemas.microsoft.com/office/powerpoint/2010/main" val="27137916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 descr="Dovendyr med heldekkende fyll">
            <a:extLst>
              <a:ext uri="{FF2B5EF4-FFF2-40B4-BE49-F238E27FC236}">
                <a16:creationId xmlns:a16="http://schemas.microsoft.com/office/drawing/2014/main" id="{E48981C4-3DF9-7C8F-DC35-7C3B0388D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3370" y="228600"/>
            <a:ext cx="3985260" cy="398526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E519B09-70BB-0F1C-B745-07BAEF1A3CAE}"/>
              </a:ext>
            </a:extLst>
          </p:cNvPr>
          <p:cNvSpPr txBox="1"/>
          <p:nvPr/>
        </p:nvSpPr>
        <p:spPr>
          <a:xfrm>
            <a:off x="2453640" y="3825240"/>
            <a:ext cx="72847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600" b="1" spc="600" dirty="0">
                <a:solidFill>
                  <a:srgbClr val="A8FDC3"/>
                </a:solidFill>
              </a:rPr>
              <a:t>LAT</a:t>
            </a:r>
          </a:p>
        </p:txBody>
      </p:sp>
    </p:spTree>
    <p:extLst>
      <p:ext uri="{BB962C8B-B14F-4D97-AF65-F5344CB8AC3E}">
        <p14:creationId xmlns:p14="http://schemas.microsoft.com/office/powerpoint/2010/main" val="399621238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6C03EC-CA73-53CA-DD2D-50B03A3B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538" y="473223"/>
            <a:ext cx="10515600" cy="1325563"/>
          </a:xfrm>
        </p:spPr>
        <p:txBody>
          <a:bodyPr/>
          <a:lstStyle/>
          <a:p>
            <a:r>
              <a:rPr lang="nb-NO" b="1" dirty="0">
                <a:solidFill>
                  <a:schemeClr val="bg2"/>
                </a:solidFill>
              </a:rPr>
              <a:t>UTVIKLINGSPLAN SLIK DEN VAR</a:t>
            </a:r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48B7FC6E-4B0C-D71F-71B8-15D08AF5CA27}"/>
              </a:ext>
            </a:extLst>
          </p:cNvPr>
          <p:cNvGrpSpPr/>
          <p:nvPr/>
        </p:nvGrpSpPr>
        <p:grpSpPr>
          <a:xfrm>
            <a:off x="539505" y="2131433"/>
            <a:ext cx="11112990" cy="3023130"/>
            <a:chOff x="838200" y="1855208"/>
            <a:chExt cx="11112990" cy="3023130"/>
          </a:xfrm>
        </p:grpSpPr>
        <p:grpSp>
          <p:nvGrpSpPr>
            <p:cNvPr id="3" name="Gruppe 2" descr="tidslinje for SmartArt-grafikk">
              <a:extLst>
                <a:ext uri="{FF2B5EF4-FFF2-40B4-BE49-F238E27FC236}">
                  <a16:creationId xmlns:a16="http://schemas.microsoft.com/office/drawing/2014/main" id="{A32F71F6-B127-79CF-9327-396FD265AEDA}"/>
                </a:ext>
              </a:extLst>
            </p:cNvPr>
            <p:cNvGrpSpPr/>
            <p:nvPr/>
          </p:nvGrpSpPr>
          <p:grpSpPr>
            <a:xfrm>
              <a:off x="841320" y="2226578"/>
              <a:ext cx="11109870" cy="2651760"/>
              <a:chOff x="841320" y="2226578"/>
              <a:chExt cx="11109870" cy="2651760"/>
            </a:xfrm>
          </p:grpSpPr>
          <p:sp>
            <p:nvSpPr>
              <p:cNvPr id="5" name="L-form 4">
                <a:extLst>
                  <a:ext uri="{FF2B5EF4-FFF2-40B4-BE49-F238E27FC236}">
                    <a16:creationId xmlns:a16="http://schemas.microsoft.com/office/drawing/2014/main" id="{2BF00C41-4DED-BB5B-32A1-F59E907E2FF5}"/>
                  </a:ext>
                </a:extLst>
              </p:cNvPr>
              <p:cNvSpPr/>
              <p:nvPr/>
            </p:nvSpPr>
            <p:spPr>
              <a:xfrm rot="5400000">
                <a:off x="-86761" y="3154660"/>
                <a:ext cx="1988820" cy="132655"/>
              </a:xfrm>
              <a:prstGeom prst="corner">
                <a:avLst>
                  <a:gd name="adj1" fmla="val 1000"/>
                  <a:gd name="adj2" fmla="val 1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nn-NO"/>
              </a:p>
            </p:txBody>
          </p:sp>
          <p:sp>
            <p:nvSpPr>
              <p:cNvPr id="8" name="Frihand: Form 7">
                <a:extLst>
                  <a:ext uri="{FF2B5EF4-FFF2-40B4-BE49-F238E27FC236}">
                    <a16:creationId xmlns:a16="http://schemas.microsoft.com/office/drawing/2014/main" id="{0113FFDC-01B4-582F-323B-00CC21FBF047}"/>
                  </a:ext>
                </a:extLst>
              </p:cNvPr>
              <p:cNvSpPr/>
              <p:nvPr/>
            </p:nvSpPr>
            <p:spPr>
              <a:xfrm>
                <a:off x="841320" y="4215398"/>
                <a:ext cx="1658189" cy="662940"/>
              </a:xfrm>
              <a:custGeom>
                <a:avLst/>
                <a:gdLst>
                  <a:gd name="connsiteX0" fmla="*/ 0 w 1658189"/>
                  <a:gd name="connsiteY0" fmla="*/ 0 h 662940"/>
                  <a:gd name="connsiteX1" fmla="*/ 1492454 w 1658189"/>
                  <a:gd name="connsiteY1" fmla="*/ 0 h 662940"/>
                  <a:gd name="connsiteX2" fmla="*/ 1658189 w 1658189"/>
                  <a:gd name="connsiteY2" fmla="*/ 331470 h 662940"/>
                  <a:gd name="connsiteX3" fmla="*/ 1492454 w 1658189"/>
                  <a:gd name="connsiteY3" fmla="*/ 662940 h 662940"/>
                  <a:gd name="connsiteX4" fmla="*/ 0 w 1658189"/>
                  <a:gd name="connsiteY4" fmla="*/ 662940 h 662940"/>
                  <a:gd name="connsiteX5" fmla="*/ 0 w 1658189"/>
                  <a:gd name="connsiteY5" fmla="*/ 0 h 66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8189" h="662940">
                    <a:moveTo>
                      <a:pt x="0" y="0"/>
                    </a:moveTo>
                    <a:lnTo>
                      <a:pt x="1492454" y="0"/>
                    </a:lnTo>
                    <a:lnTo>
                      <a:pt x="1658189" y="331470"/>
                    </a:lnTo>
                    <a:lnTo>
                      <a:pt x="1492454" y="662940"/>
                    </a:lnTo>
                    <a:lnTo>
                      <a:pt x="0" y="6629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2550" tIns="165100" rIns="165417" bIns="165100" numCol="1" spcCol="1270" rtlCol="0" anchor="ctr" anchorCtr="0">
                <a:noAutofit/>
              </a:bodyPr>
              <a:lstStyle/>
              <a:p>
                <a:pPr marL="0" lvl="0" indent="0" algn="ctr" defTabSz="5778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300" b="0" i="0" kern="1200" dirty="0" err="1">
                    <a:latin typeface="Aptos Serif" panose="02020604070405020304" pitchFamily="18" charset="0"/>
                    <a:cs typeface="Aptos Serif" panose="02020604070405020304" pitchFamily="18" charset="0"/>
                  </a:rPr>
                  <a:t>Tidlig</a:t>
                </a:r>
                <a:r>
                  <a:rPr lang="nn-NO" sz="1300" b="0" i="0" kern="1200" dirty="0">
                    <a:latin typeface="Aptos Serif" panose="02020604070405020304" pitchFamily="18" charset="0"/>
                    <a:cs typeface="Aptos Serif" panose="02020604070405020304" pitchFamily="18" charset="0"/>
                  </a:rPr>
                  <a:t> innsats og intensiv opplæring</a:t>
                </a:r>
                <a:endParaRPr lang="nb-NO" sz="1300" kern="1200" noProof="0" dirty="0"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9" name="Frihand: Form 8">
                <a:extLst>
                  <a:ext uri="{FF2B5EF4-FFF2-40B4-BE49-F238E27FC236}">
                    <a16:creationId xmlns:a16="http://schemas.microsoft.com/office/drawing/2014/main" id="{E31C9C10-A19E-D9F8-2A0A-A1465DE6F7EA}"/>
                  </a:ext>
                </a:extLst>
              </p:cNvPr>
              <p:cNvSpPr/>
              <p:nvPr/>
            </p:nvSpPr>
            <p:spPr>
              <a:xfrm>
                <a:off x="973976" y="2306171"/>
                <a:ext cx="1346449" cy="1375653"/>
              </a:xfrm>
              <a:custGeom>
                <a:avLst/>
                <a:gdLst>
                  <a:gd name="connsiteX0" fmla="*/ 0 w 1346449"/>
                  <a:gd name="connsiteY0" fmla="*/ 0 h 1375653"/>
                  <a:gd name="connsiteX1" fmla="*/ 1346449 w 1346449"/>
                  <a:gd name="connsiteY1" fmla="*/ 0 h 1375653"/>
                  <a:gd name="connsiteX2" fmla="*/ 1346449 w 1346449"/>
                  <a:gd name="connsiteY2" fmla="*/ 1375653 h 1375653"/>
                  <a:gd name="connsiteX3" fmla="*/ 0 w 1346449"/>
                  <a:gd name="connsiteY3" fmla="*/ 1375653 h 1375653"/>
                  <a:gd name="connsiteX4" fmla="*/ 0 w 1346449"/>
                  <a:gd name="connsiteY4" fmla="*/ 0 h 137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6449" h="1375653">
                    <a:moveTo>
                      <a:pt x="0" y="0"/>
                    </a:moveTo>
                    <a:lnTo>
                      <a:pt x="1346449" y="0"/>
                    </a:lnTo>
                    <a:lnTo>
                      <a:pt x="1346449" y="1375653"/>
                    </a:lnTo>
                    <a:lnTo>
                      <a:pt x="0" y="137565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rtlCol="0" anchor="t" anchorCtr="0">
                <a:noAutofit/>
              </a:bodyPr>
              <a:lstStyle/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100" b="0" i="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Felles </a:t>
                </a:r>
                <a:r>
                  <a:rPr lang="nn-NO" sz="1100" b="0" i="0" kern="1200" dirty="0" err="1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forståelse</a:t>
                </a:r>
                <a:r>
                  <a:rPr lang="nn-NO" sz="1100" b="0" i="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 i personalet</a:t>
                </a: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noProof="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noProof="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Øke bruk av intensivkurs på tvers av trinn</a:t>
                </a: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noProof="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noProof="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God overgang barnehage-skole</a:t>
                </a: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noProof="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10" name="L-form 9">
                <a:extLst>
                  <a:ext uri="{FF2B5EF4-FFF2-40B4-BE49-F238E27FC236}">
                    <a16:creationId xmlns:a16="http://schemas.microsoft.com/office/drawing/2014/main" id="{9344DC5A-D3B1-491E-356C-A87854EED113}"/>
                  </a:ext>
                </a:extLst>
              </p:cNvPr>
              <p:cNvSpPr/>
              <p:nvPr/>
            </p:nvSpPr>
            <p:spPr>
              <a:xfrm rot="5400000">
                <a:off x="1488518" y="3154660"/>
                <a:ext cx="1988820" cy="132655"/>
              </a:xfrm>
              <a:prstGeom prst="corner">
                <a:avLst>
                  <a:gd name="adj1" fmla="val 1000"/>
                  <a:gd name="adj2" fmla="val 1000"/>
                </a:avLst>
              </a:prstGeom>
              <a:ln>
                <a:solidFill>
                  <a:schemeClr val="accent5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nn-NO"/>
              </a:p>
            </p:txBody>
          </p:sp>
          <p:sp>
            <p:nvSpPr>
              <p:cNvPr id="11" name="Frihand: Form 10">
                <a:extLst>
                  <a:ext uri="{FF2B5EF4-FFF2-40B4-BE49-F238E27FC236}">
                    <a16:creationId xmlns:a16="http://schemas.microsoft.com/office/drawing/2014/main" id="{DD6480C4-E0D5-A01F-1E7B-3B547B3347F5}"/>
                  </a:ext>
                </a:extLst>
              </p:cNvPr>
              <p:cNvSpPr/>
              <p:nvPr/>
            </p:nvSpPr>
            <p:spPr>
              <a:xfrm>
                <a:off x="2416601" y="4215398"/>
                <a:ext cx="1658189" cy="662940"/>
              </a:xfrm>
              <a:custGeom>
                <a:avLst/>
                <a:gdLst>
                  <a:gd name="connsiteX0" fmla="*/ 0 w 1658189"/>
                  <a:gd name="connsiteY0" fmla="*/ 0 h 662940"/>
                  <a:gd name="connsiteX1" fmla="*/ 1492454 w 1658189"/>
                  <a:gd name="connsiteY1" fmla="*/ 0 h 662940"/>
                  <a:gd name="connsiteX2" fmla="*/ 1658189 w 1658189"/>
                  <a:gd name="connsiteY2" fmla="*/ 331470 h 662940"/>
                  <a:gd name="connsiteX3" fmla="*/ 1492454 w 1658189"/>
                  <a:gd name="connsiteY3" fmla="*/ 662940 h 662940"/>
                  <a:gd name="connsiteX4" fmla="*/ 0 w 1658189"/>
                  <a:gd name="connsiteY4" fmla="*/ 662940 h 662940"/>
                  <a:gd name="connsiteX5" fmla="*/ 165735 w 1658189"/>
                  <a:gd name="connsiteY5" fmla="*/ 331470 h 662940"/>
                  <a:gd name="connsiteX6" fmla="*/ 0 w 1658189"/>
                  <a:gd name="connsiteY6" fmla="*/ 0 h 66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8189" h="662940">
                    <a:moveTo>
                      <a:pt x="0" y="0"/>
                    </a:moveTo>
                    <a:lnTo>
                      <a:pt x="1492454" y="0"/>
                    </a:lnTo>
                    <a:lnTo>
                      <a:pt x="1658189" y="331470"/>
                    </a:lnTo>
                    <a:lnTo>
                      <a:pt x="1492454" y="662940"/>
                    </a:lnTo>
                    <a:lnTo>
                      <a:pt x="0" y="662940"/>
                    </a:lnTo>
                    <a:lnTo>
                      <a:pt x="165735" y="3314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285" tIns="165100" rIns="248285" bIns="165100" numCol="1" spcCol="1270" rtlCol="0" anchor="ctr" anchorCtr="0">
                <a:noAutofit/>
              </a:bodyPr>
              <a:lstStyle/>
              <a:p>
                <a:pPr marL="0" lvl="0" indent="0" algn="ctr" defTabSz="5778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300" b="0" i="0" kern="1200" dirty="0" err="1">
                    <a:latin typeface="Aptos Serif" panose="02020604070405020304" pitchFamily="18" charset="0"/>
                    <a:cs typeface="Aptos Serif" panose="02020604070405020304" pitchFamily="18" charset="0"/>
                  </a:rPr>
                  <a:t>Inkluderende</a:t>
                </a:r>
                <a:r>
                  <a:rPr lang="nn-NO" sz="1300" b="0" i="0" kern="1200" dirty="0">
                    <a:latin typeface="Aptos Serif" panose="02020604070405020304" pitchFamily="18" charset="0"/>
                    <a:cs typeface="Aptos Serif" panose="02020604070405020304" pitchFamily="18" charset="0"/>
                  </a:rPr>
                  <a:t> praksis</a:t>
                </a:r>
                <a:endParaRPr lang="nb-NO" sz="1300" kern="1200" noProof="0" dirty="0"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12" name="Frihand: Form 11">
                <a:extLst>
                  <a:ext uri="{FF2B5EF4-FFF2-40B4-BE49-F238E27FC236}">
                    <a16:creationId xmlns:a16="http://schemas.microsoft.com/office/drawing/2014/main" id="{210BA72E-FF50-248E-A705-36B89B886603}"/>
                  </a:ext>
                </a:extLst>
              </p:cNvPr>
              <p:cNvSpPr/>
              <p:nvPr/>
            </p:nvSpPr>
            <p:spPr>
              <a:xfrm>
                <a:off x="2549256" y="2306171"/>
                <a:ext cx="1346449" cy="1375653"/>
              </a:xfrm>
              <a:custGeom>
                <a:avLst/>
                <a:gdLst>
                  <a:gd name="connsiteX0" fmla="*/ 0 w 1346449"/>
                  <a:gd name="connsiteY0" fmla="*/ 0 h 1375653"/>
                  <a:gd name="connsiteX1" fmla="*/ 1346449 w 1346449"/>
                  <a:gd name="connsiteY1" fmla="*/ 0 h 1375653"/>
                  <a:gd name="connsiteX2" fmla="*/ 1346449 w 1346449"/>
                  <a:gd name="connsiteY2" fmla="*/ 1375653 h 1375653"/>
                  <a:gd name="connsiteX3" fmla="*/ 0 w 1346449"/>
                  <a:gd name="connsiteY3" fmla="*/ 1375653 h 1375653"/>
                  <a:gd name="connsiteX4" fmla="*/ 0 w 1346449"/>
                  <a:gd name="connsiteY4" fmla="*/ 0 h 137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6449" h="1375653">
                    <a:moveTo>
                      <a:pt x="0" y="0"/>
                    </a:moveTo>
                    <a:lnTo>
                      <a:pt x="1346449" y="0"/>
                    </a:lnTo>
                    <a:lnTo>
                      <a:pt x="1346449" y="1375653"/>
                    </a:lnTo>
                    <a:lnTo>
                      <a:pt x="0" y="137565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rtlCol="0" anchor="t" anchorCtr="0">
                <a:noAutofit/>
              </a:bodyPr>
              <a:lstStyle/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Delingskultur og felles </a:t>
                </a:r>
                <a:r>
                  <a:rPr lang="nn-NO" sz="1100" kern="1200" dirty="0" err="1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rutiner</a:t>
                </a: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Elevmedverknad</a:t>
                </a:r>
                <a:br>
                  <a:rPr lang="nn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</a:b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Ressursteam</a:t>
                </a: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13" name="L-form 12">
                <a:extLst>
                  <a:ext uri="{FF2B5EF4-FFF2-40B4-BE49-F238E27FC236}">
                    <a16:creationId xmlns:a16="http://schemas.microsoft.com/office/drawing/2014/main" id="{6775C030-4AAE-4FEB-57EA-3ECDA20E49CB}"/>
                  </a:ext>
                </a:extLst>
              </p:cNvPr>
              <p:cNvSpPr/>
              <p:nvPr/>
            </p:nvSpPr>
            <p:spPr>
              <a:xfrm rot="5400000">
                <a:off x="3063798" y="3154660"/>
                <a:ext cx="1988820" cy="132655"/>
              </a:xfrm>
              <a:prstGeom prst="corner">
                <a:avLst>
                  <a:gd name="adj1" fmla="val 1000"/>
                  <a:gd name="adj2" fmla="val 1000"/>
                </a:avLst>
              </a:prstGeom>
              <a:ln>
                <a:solidFill>
                  <a:schemeClr val="accent3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nn-NO"/>
              </a:p>
            </p:txBody>
          </p:sp>
          <p:sp>
            <p:nvSpPr>
              <p:cNvPr id="14" name="Frihand: Form 13">
                <a:extLst>
                  <a:ext uri="{FF2B5EF4-FFF2-40B4-BE49-F238E27FC236}">
                    <a16:creationId xmlns:a16="http://schemas.microsoft.com/office/drawing/2014/main" id="{22E65C1E-1B21-AF00-71DE-F57A65613659}"/>
                  </a:ext>
                </a:extLst>
              </p:cNvPr>
              <p:cNvSpPr/>
              <p:nvPr/>
            </p:nvSpPr>
            <p:spPr>
              <a:xfrm>
                <a:off x="3991881" y="4215398"/>
                <a:ext cx="1658189" cy="662940"/>
              </a:xfrm>
              <a:custGeom>
                <a:avLst/>
                <a:gdLst>
                  <a:gd name="connsiteX0" fmla="*/ 0 w 1658189"/>
                  <a:gd name="connsiteY0" fmla="*/ 0 h 662940"/>
                  <a:gd name="connsiteX1" fmla="*/ 1492454 w 1658189"/>
                  <a:gd name="connsiteY1" fmla="*/ 0 h 662940"/>
                  <a:gd name="connsiteX2" fmla="*/ 1658189 w 1658189"/>
                  <a:gd name="connsiteY2" fmla="*/ 331470 h 662940"/>
                  <a:gd name="connsiteX3" fmla="*/ 1492454 w 1658189"/>
                  <a:gd name="connsiteY3" fmla="*/ 662940 h 662940"/>
                  <a:gd name="connsiteX4" fmla="*/ 0 w 1658189"/>
                  <a:gd name="connsiteY4" fmla="*/ 662940 h 662940"/>
                  <a:gd name="connsiteX5" fmla="*/ 165735 w 1658189"/>
                  <a:gd name="connsiteY5" fmla="*/ 331470 h 662940"/>
                  <a:gd name="connsiteX6" fmla="*/ 0 w 1658189"/>
                  <a:gd name="connsiteY6" fmla="*/ 0 h 66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8189" h="662940">
                    <a:moveTo>
                      <a:pt x="0" y="0"/>
                    </a:moveTo>
                    <a:lnTo>
                      <a:pt x="1492454" y="0"/>
                    </a:lnTo>
                    <a:lnTo>
                      <a:pt x="1658189" y="331470"/>
                    </a:lnTo>
                    <a:lnTo>
                      <a:pt x="1492454" y="662940"/>
                    </a:lnTo>
                    <a:lnTo>
                      <a:pt x="0" y="662940"/>
                    </a:lnTo>
                    <a:lnTo>
                      <a:pt x="165735" y="3314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285" tIns="165100" rIns="248285" bIns="165100" numCol="1" spcCol="1270" rtlCol="0" anchor="ctr" anchorCtr="0">
                <a:noAutofit/>
              </a:bodyPr>
              <a:lstStyle/>
              <a:p>
                <a:pPr marL="0" lvl="0" indent="0" algn="ctr" defTabSz="5778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300" b="0" i="0" kern="1200" dirty="0" err="1">
                    <a:latin typeface="Aptos Serif" panose="02020604070405020304" pitchFamily="18" charset="0"/>
                    <a:cs typeface="Aptos Serif" panose="02020604070405020304" pitchFamily="18" charset="0"/>
                  </a:rPr>
                  <a:t>Tidlig</a:t>
                </a:r>
                <a:r>
                  <a:rPr lang="nn-NO" sz="1300" b="0" i="0" kern="1200" dirty="0">
                    <a:latin typeface="Aptos Serif" panose="02020604070405020304" pitchFamily="18" charset="0"/>
                    <a:cs typeface="Aptos Serif" panose="02020604070405020304" pitchFamily="18" charset="0"/>
                  </a:rPr>
                  <a:t> innsats og samhandling</a:t>
                </a:r>
                <a:endParaRPr lang="nb-NO" sz="1300" kern="1200" noProof="0" dirty="0"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15" name="Frihand: Form 14">
                <a:extLst>
                  <a:ext uri="{FF2B5EF4-FFF2-40B4-BE49-F238E27FC236}">
                    <a16:creationId xmlns:a16="http://schemas.microsoft.com/office/drawing/2014/main" id="{D89D67FA-7021-541F-8B0B-4E23FFB6D370}"/>
                  </a:ext>
                </a:extLst>
              </p:cNvPr>
              <p:cNvSpPr/>
              <p:nvPr/>
            </p:nvSpPr>
            <p:spPr>
              <a:xfrm>
                <a:off x="4124536" y="2306171"/>
                <a:ext cx="1346449" cy="1375653"/>
              </a:xfrm>
              <a:custGeom>
                <a:avLst/>
                <a:gdLst>
                  <a:gd name="connsiteX0" fmla="*/ 0 w 1346449"/>
                  <a:gd name="connsiteY0" fmla="*/ 0 h 1375653"/>
                  <a:gd name="connsiteX1" fmla="*/ 1346449 w 1346449"/>
                  <a:gd name="connsiteY1" fmla="*/ 0 h 1375653"/>
                  <a:gd name="connsiteX2" fmla="*/ 1346449 w 1346449"/>
                  <a:gd name="connsiteY2" fmla="*/ 1375653 h 1375653"/>
                  <a:gd name="connsiteX3" fmla="*/ 0 w 1346449"/>
                  <a:gd name="connsiteY3" fmla="*/ 1375653 h 1375653"/>
                  <a:gd name="connsiteX4" fmla="*/ 0 w 1346449"/>
                  <a:gd name="connsiteY4" fmla="*/ 0 h 137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6449" h="1375653">
                    <a:moveTo>
                      <a:pt x="0" y="0"/>
                    </a:moveTo>
                    <a:lnTo>
                      <a:pt x="1346449" y="0"/>
                    </a:lnTo>
                    <a:lnTo>
                      <a:pt x="1346449" y="1375653"/>
                    </a:lnTo>
                    <a:lnTo>
                      <a:pt x="0" y="137565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rtlCol="0" anchor="t" anchorCtr="0">
                <a:noAutofit/>
              </a:bodyPr>
              <a:lstStyle/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noProof="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BTI</a:t>
                </a: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noProof="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noProof="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Felles  begrepsforståelse</a:t>
                </a: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noProof="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noProof="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Samhandling på tvers av trinn</a:t>
                </a: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noProof="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noProof="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Intensiv opplæring</a:t>
                </a:r>
              </a:p>
            </p:txBody>
          </p:sp>
          <p:sp>
            <p:nvSpPr>
              <p:cNvPr id="16" name="L-form 15">
                <a:extLst>
                  <a:ext uri="{FF2B5EF4-FFF2-40B4-BE49-F238E27FC236}">
                    <a16:creationId xmlns:a16="http://schemas.microsoft.com/office/drawing/2014/main" id="{FAD02437-6E30-6463-58D1-988A4310A74C}"/>
                  </a:ext>
                </a:extLst>
              </p:cNvPr>
              <p:cNvSpPr/>
              <p:nvPr/>
            </p:nvSpPr>
            <p:spPr>
              <a:xfrm rot="5400000">
                <a:off x="4639078" y="3154660"/>
                <a:ext cx="1988820" cy="132655"/>
              </a:xfrm>
              <a:prstGeom prst="corner">
                <a:avLst>
                  <a:gd name="adj1" fmla="val 1000"/>
                  <a:gd name="adj2" fmla="val 1000"/>
                </a:avLst>
              </a:prstGeom>
              <a:ln>
                <a:solidFill>
                  <a:schemeClr val="accent4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nn-NO"/>
              </a:p>
            </p:txBody>
          </p:sp>
          <p:sp>
            <p:nvSpPr>
              <p:cNvPr id="17" name="Frihand: Form 16">
                <a:extLst>
                  <a:ext uri="{FF2B5EF4-FFF2-40B4-BE49-F238E27FC236}">
                    <a16:creationId xmlns:a16="http://schemas.microsoft.com/office/drawing/2014/main" id="{4DAB0BC0-38EA-0409-CB2E-B1C70D284A6B}"/>
                  </a:ext>
                </a:extLst>
              </p:cNvPr>
              <p:cNvSpPr/>
              <p:nvPr/>
            </p:nvSpPr>
            <p:spPr>
              <a:xfrm>
                <a:off x="5567161" y="4215398"/>
                <a:ext cx="1658189" cy="662940"/>
              </a:xfrm>
              <a:custGeom>
                <a:avLst/>
                <a:gdLst>
                  <a:gd name="connsiteX0" fmla="*/ 0 w 1658189"/>
                  <a:gd name="connsiteY0" fmla="*/ 0 h 662940"/>
                  <a:gd name="connsiteX1" fmla="*/ 1492454 w 1658189"/>
                  <a:gd name="connsiteY1" fmla="*/ 0 h 662940"/>
                  <a:gd name="connsiteX2" fmla="*/ 1658189 w 1658189"/>
                  <a:gd name="connsiteY2" fmla="*/ 331470 h 662940"/>
                  <a:gd name="connsiteX3" fmla="*/ 1492454 w 1658189"/>
                  <a:gd name="connsiteY3" fmla="*/ 662940 h 662940"/>
                  <a:gd name="connsiteX4" fmla="*/ 0 w 1658189"/>
                  <a:gd name="connsiteY4" fmla="*/ 662940 h 662940"/>
                  <a:gd name="connsiteX5" fmla="*/ 165735 w 1658189"/>
                  <a:gd name="connsiteY5" fmla="*/ 331470 h 662940"/>
                  <a:gd name="connsiteX6" fmla="*/ 0 w 1658189"/>
                  <a:gd name="connsiteY6" fmla="*/ 0 h 66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8189" h="662940">
                    <a:moveTo>
                      <a:pt x="0" y="0"/>
                    </a:moveTo>
                    <a:lnTo>
                      <a:pt x="1492454" y="0"/>
                    </a:lnTo>
                    <a:lnTo>
                      <a:pt x="1658189" y="331470"/>
                    </a:lnTo>
                    <a:lnTo>
                      <a:pt x="1492454" y="662940"/>
                    </a:lnTo>
                    <a:lnTo>
                      <a:pt x="0" y="662940"/>
                    </a:lnTo>
                    <a:lnTo>
                      <a:pt x="165735" y="3314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285" tIns="165100" rIns="248285" bIns="165100" numCol="1" spcCol="1270" rtlCol="0" anchor="ctr" anchorCtr="0">
                <a:noAutofit/>
              </a:bodyPr>
              <a:lstStyle/>
              <a:p>
                <a:pPr marL="0" lvl="0" indent="0" algn="ctr" defTabSz="5778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300" b="0" i="0" kern="1200" dirty="0" err="1">
                    <a:latin typeface="Aptos Serif" panose="02020604070405020304" pitchFamily="18" charset="0"/>
                    <a:cs typeface="Aptos Serif" panose="02020604070405020304" pitchFamily="18" charset="0"/>
                  </a:rPr>
                  <a:t>Inkluderende</a:t>
                </a:r>
                <a:r>
                  <a:rPr lang="nn-NO" sz="1300" b="0" i="0" kern="1200" dirty="0">
                    <a:latin typeface="Aptos Serif" panose="02020604070405020304" pitchFamily="18" charset="0"/>
                    <a:cs typeface="Aptos Serif" panose="02020604070405020304" pitchFamily="18" charset="0"/>
                  </a:rPr>
                  <a:t> miljø</a:t>
                </a:r>
                <a:endParaRPr lang="nb-NO" sz="1300" kern="1200" noProof="0" dirty="0"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18" name="Frihand: Form 17">
                <a:extLst>
                  <a:ext uri="{FF2B5EF4-FFF2-40B4-BE49-F238E27FC236}">
                    <a16:creationId xmlns:a16="http://schemas.microsoft.com/office/drawing/2014/main" id="{D2401064-F6FA-9660-B325-D67317201A34}"/>
                  </a:ext>
                </a:extLst>
              </p:cNvPr>
              <p:cNvSpPr/>
              <p:nvPr/>
            </p:nvSpPr>
            <p:spPr>
              <a:xfrm>
                <a:off x="5699816" y="2306171"/>
                <a:ext cx="1346449" cy="1375653"/>
              </a:xfrm>
              <a:custGeom>
                <a:avLst/>
                <a:gdLst>
                  <a:gd name="connsiteX0" fmla="*/ 0 w 1346449"/>
                  <a:gd name="connsiteY0" fmla="*/ 0 h 1375653"/>
                  <a:gd name="connsiteX1" fmla="*/ 1346449 w 1346449"/>
                  <a:gd name="connsiteY1" fmla="*/ 0 h 1375653"/>
                  <a:gd name="connsiteX2" fmla="*/ 1346449 w 1346449"/>
                  <a:gd name="connsiteY2" fmla="*/ 1375653 h 1375653"/>
                  <a:gd name="connsiteX3" fmla="*/ 0 w 1346449"/>
                  <a:gd name="connsiteY3" fmla="*/ 1375653 h 1375653"/>
                  <a:gd name="connsiteX4" fmla="*/ 0 w 1346449"/>
                  <a:gd name="connsiteY4" fmla="*/ 0 h 137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6449" h="1375653">
                    <a:moveTo>
                      <a:pt x="0" y="0"/>
                    </a:moveTo>
                    <a:lnTo>
                      <a:pt x="1346449" y="0"/>
                    </a:lnTo>
                    <a:lnTo>
                      <a:pt x="1346449" y="1375653"/>
                    </a:lnTo>
                    <a:lnTo>
                      <a:pt x="0" y="137565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rtlCol="0" anchor="t" anchorCtr="0">
                <a:noAutofit/>
              </a:bodyPr>
              <a:lstStyle/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noProof="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Forventnings-avklaring til roller</a:t>
                </a: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noProof="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noProof="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Forebygging</a:t>
                </a: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noProof="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noProof="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Holdningsarbeid</a:t>
                </a: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noProof="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noProof="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Rutiner ved utagering</a:t>
                </a:r>
              </a:p>
            </p:txBody>
          </p:sp>
          <p:sp>
            <p:nvSpPr>
              <p:cNvPr id="19" name="L-form 18">
                <a:extLst>
                  <a:ext uri="{FF2B5EF4-FFF2-40B4-BE49-F238E27FC236}">
                    <a16:creationId xmlns:a16="http://schemas.microsoft.com/office/drawing/2014/main" id="{24174E54-B6DB-7CE0-F225-918581F2ECD9}"/>
                  </a:ext>
                </a:extLst>
              </p:cNvPr>
              <p:cNvSpPr/>
              <p:nvPr/>
            </p:nvSpPr>
            <p:spPr>
              <a:xfrm rot="5400000">
                <a:off x="6214358" y="3154660"/>
                <a:ext cx="1988820" cy="132655"/>
              </a:xfrm>
              <a:prstGeom prst="corner">
                <a:avLst>
                  <a:gd name="adj1" fmla="val 1000"/>
                  <a:gd name="adj2" fmla="val 1000"/>
                </a:avLst>
              </a:pr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nn-NO"/>
              </a:p>
            </p:txBody>
          </p:sp>
          <p:sp>
            <p:nvSpPr>
              <p:cNvPr id="20" name="Frihand: Form 19">
                <a:extLst>
                  <a:ext uri="{FF2B5EF4-FFF2-40B4-BE49-F238E27FC236}">
                    <a16:creationId xmlns:a16="http://schemas.microsoft.com/office/drawing/2014/main" id="{FDD619E5-84C1-3F63-CC86-E14940E3CAC5}"/>
                  </a:ext>
                </a:extLst>
              </p:cNvPr>
              <p:cNvSpPr/>
              <p:nvPr/>
            </p:nvSpPr>
            <p:spPr>
              <a:xfrm>
                <a:off x="7142441" y="4215398"/>
                <a:ext cx="1658189" cy="662940"/>
              </a:xfrm>
              <a:custGeom>
                <a:avLst/>
                <a:gdLst>
                  <a:gd name="connsiteX0" fmla="*/ 0 w 1658189"/>
                  <a:gd name="connsiteY0" fmla="*/ 0 h 662940"/>
                  <a:gd name="connsiteX1" fmla="*/ 1492454 w 1658189"/>
                  <a:gd name="connsiteY1" fmla="*/ 0 h 662940"/>
                  <a:gd name="connsiteX2" fmla="*/ 1658189 w 1658189"/>
                  <a:gd name="connsiteY2" fmla="*/ 331470 h 662940"/>
                  <a:gd name="connsiteX3" fmla="*/ 1492454 w 1658189"/>
                  <a:gd name="connsiteY3" fmla="*/ 662940 h 662940"/>
                  <a:gd name="connsiteX4" fmla="*/ 0 w 1658189"/>
                  <a:gd name="connsiteY4" fmla="*/ 662940 h 662940"/>
                  <a:gd name="connsiteX5" fmla="*/ 165735 w 1658189"/>
                  <a:gd name="connsiteY5" fmla="*/ 331470 h 662940"/>
                  <a:gd name="connsiteX6" fmla="*/ 0 w 1658189"/>
                  <a:gd name="connsiteY6" fmla="*/ 0 h 66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8189" h="662940">
                    <a:moveTo>
                      <a:pt x="0" y="0"/>
                    </a:moveTo>
                    <a:lnTo>
                      <a:pt x="1492454" y="0"/>
                    </a:lnTo>
                    <a:lnTo>
                      <a:pt x="1658189" y="331470"/>
                    </a:lnTo>
                    <a:lnTo>
                      <a:pt x="1492454" y="662940"/>
                    </a:lnTo>
                    <a:lnTo>
                      <a:pt x="0" y="662940"/>
                    </a:lnTo>
                    <a:lnTo>
                      <a:pt x="165735" y="33147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285" tIns="165100" rIns="248285" bIns="16510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300" b="0" i="0" kern="1200" dirty="0" err="1">
                    <a:latin typeface="Aptos Serif" panose="02020604070405020304" pitchFamily="18" charset="0"/>
                    <a:cs typeface="Aptos Serif" panose="02020604070405020304" pitchFamily="18" charset="0"/>
                  </a:rPr>
                  <a:t>Prof.læring</a:t>
                </a:r>
                <a:r>
                  <a:rPr lang="nn-NO" sz="1300" b="0" i="0" kern="1200" dirty="0">
                    <a:latin typeface="Aptos Serif" panose="02020604070405020304" pitchFamily="18" charset="0"/>
                    <a:cs typeface="Aptos Serif" panose="02020604070405020304" pitchFamily="18" charset="0"/>
                  </a:rPr>
                  <a:t> og –utvikling </a:t>
                </a:r>
                <a:endParaRPr lang="nn-NO" sz="1300" kern="1200" dirty="0"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21" name="Frihand: Form 20">
                <a:extLst>
                  <a:ext uri="{FF2B5EF4-FFF2-40B4-BE49-F238E27FC236}">
                    <a16:creationId xmlns:a16="http://schemas.microsoft.com/office/drawing/2014/main" id="{86923B5F-2266-7470-7596-799EA89B89BD}"/>
                  </a:ext>
                </a:extLst>
              </p:cNvPr>
              <p:cNvSpPr/>
              <p:nvPr/>
            </p:nvSpPr>
            <p:spPr>
              <a:xfrm>
                <a:off x="7275096" y="2306171"/>
                <a:ext cx="1346449" cy="1375653"/>
              </a:xfrm>
              <a:custGeom>
                <a:avLst/>
                <a:gdLst>
                  <a:gd name="connsiteX0" fmla="*/ 0 w 1346449"/>
                  <a:gd name="connsiteY0" fmla="*/ 0 h 1375653"/>
                  <a:gd name="connsiteX1" fmla="*/ 1346449 w 1346449"/>
                  <a:gd name="connsiteY1" fmla="*/ 0 h 1375653"/>
                  <a:gd name="connsiteX2" fmla="*/ 1346449 w 1346449"/>
                  <a:gd name="connsiteY2" fmla="*/ 1375653 h 1375653"/>
                  <a:gd name="connsiteX3" fmla="*/ 0 w 1346449"/>
                  <a:gd name="connsiteY3" fmla="*/ 1375653 h 1375653"/>
                  <a:gd name="connsiteX4" fmla="*/ 0 w 1346449"/>
                  <a:gd name="connsiteY4" fmla="*/ 0 h 137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6449" h="1375653">
                    <a:moveTo>
                      <a:pt x="0" y="0"/>
                    </a:moveTo>
                    <a:lnTo>
                      <a:pt x="1346449" y="0"/>
                    </a:lnTo>
                    <a:lnTo>
                      <a:pt x="1346449" y="1375653"/>
                    </a:lnTo>
                    <a:lnTo>
                      <a:pt x="0" y="137565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dirty="0" err="1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Tydlege</a:t>
                </a:r>
                <a: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 planar for PU</a:t>
                </a: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Utviklingsområder</a:t>
                </a: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Samarbeid mellom lærer og assistent</a:t>
                </a: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Læreplaner og fagfornyelse</a:t>
                </a: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22" name="L-form 21">
                <a:extLst>
                  <a:ext uri="{FF2B5EF4-FFF2-40B4-BE49-F238E27FC236}">
                    <a16:creationId xmlns:a16="http://schemas.microsoft.com/office/drawing/2014/main" id="{F1CCDCA9-F490-429F-84C3-4FBF6531C4EF}"/>
                  </a:ext>
                </a:extLst>
              </p:cNvPr>
              <p:cNvSpPr/>
              <p:nvPr/>
            </p:nvSpPr>
            <p:spPr>
              <a:xfrm rot="5400000">
                <a:off x="7789638" y="3154660"/>
                <a:ext cx="1988820" cy="132655"/>
              </a:xfrm>
              <a:prstGeom prst="corner">
                <a:avLst>
                  <a:gd name="adj1" fmla="val 1000"/>
                  <a:gd name="adj2" fmla="val 1000"/>
                </a:avLst>
              </a:pr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nn-NO"/>
              </a:p>
            </p:txBody>
          </p:sp>
          <p:sp>
            <p:nvSpPr>
              <p:cNvPr id="23" name="Frihand: Form 22">
                <a:extLst>
                  <a:ext uri="{FF2B5EF4-FFF2-40B4-BE49-F238E27FC236}">
                    <a16:creationId xmlns:a16="http://schemas.microsoft.com/office/drawing/2014/main" id="{E011E4A6-41A1-251C-09E3-EC96E5147861}"/>
                  </a:ext>
                </a:extLst>
              </p:cNvPr>
              <p:cNvSpPr/>
              <p:nvPr/>
            </p:nvSpPr>
            <p:spPr>
              <a:xfrm>
                <a:off x="8717721" y="4215398"/>
                <a:ext cx="1658189" cy="662940"/>
              </a:xfrm>
              <a:custGeom>
                <a:avLst/>
                <a:gdLst>
                  <a:gd name="connsiteX0" fmla="*/ 0 w 1658189"/>
                  <a:gd name="connsiteY0" fmla="*/ 0 h 662940"/>
                  <a:gd name="connsiteX1" fmla="*/ 1492454 w 1658189"/>
                  <a:gd name="connsiteY1" fmla="*/ 0 h 662940"/>
                  <a:gd name="connsiteX2" fmla="*/ 1658189 w 1658189"/>
                  <a:gd name="connsiteY2" fmla="*/ 331470 h 662940"/>
                  <a:gd name="connsiteX3" fmla="*/ 1492454 w 1658189"/>
                  <a:gd name="connsiteY3" fmla="*/ 662940 h 662940"/>
                  <a:gd name="connsiteX4" fmla="*/ 0 w 1658189"/>
                  <a:gd name="connsiteY4" fmla="*/ 662940 h 662940"/>
                  <a:gd name="connsiteX5" fmla="*/ 165735 w 1658189"/>
                  <a:gd name="connsiteY5" fmla="*/ 331470 h 662940"/>
                  <a:gd name="connsiteX6" fmla="*/ 0 w 1658189"/>
                  <a:gd name="connsiteY6" fmla="*/ 0 h 66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8189" h="662940">
                    <a:moveTo>
                      <a:pt x="0" y="0"/>
                    </a:moveTo>
                    <a:lnTo>
                      <a:pt x="1492454" y="0"/>
                    </a:lnTo>
                    <a:lnTo>
                      <a:pt x="1658189" y="331470"/>
                    </a:lnTo>
                    <a:lnTo>
                      <a:pt x="1492454" y="662940"/>
                    </a:lnTo>
                    <a:lnTo>
                      <a:pt x="0" y="662940"/>
                    </a:lnTo>
                    <a:lnTo>
                      <a:pt x="165735" y="33147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285" tIns="165100" rIns="248285" bIns="16510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300" b="0" i="0" kern="1200" dirty="0">
                    <a:latin typeface="Aptos Serif" panose="02020604070405020304" pitchFamily="18" charset="0"/>
                    <a:cs typeface="Aptos Serif" panose="02020604070405020304" pitchFamily="18" charset="0"/>
                  </a:rPr>
                  <a:t>Involvering og </a:t>
                </a:r>
                <a:r>
                  <a:rPr lang="nn-NO" sz="1300" b="0" i="0" kern="1200" dirty="0" err="1">
                    <a:latin typeface="Aptos Serif" panose="02020604070405020304" pitchFamily="18" charset="0"/>
                    <a:cs typeface="Aptos Serif" panose="02020604070405020304" pitchFamily="18" charset="0"/>
                  </a:rPr>
                  <a:t>medvirkning</a:t>
                </a:r>
                <a:endParaRPr lang="nn-NO" sz="1300" kern="1200" dirty="0"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24" name="Frihand: Form 23">
                <a:extLst>
                  <a:ext uri="{FF2B5EF4-FFF2-40B4-BE49-F238E27FC236}">
                    <a16:creationId xmlns:a16="http://schemas.microsoft.com/office/drawing/2014/main" id="{31825D5F-0BB2-285F-11AD-87561E9D4B6F}"/>
                  </a:ext>
                </a:extLst>
              </p:cNvPr>
              <p:cNvSpPr/>
              <p:nvPr/>
            </p:nvSpPr>
            <p:spPr>
              <a:xfrm>
                <a:off x="8850376" y="2306171"/>
                <a:ext cx="1346449" cy="1375653"/>
              </a:xfrm>
              <a:custGeom>
                <a:avLst/>
                <a:gdLst>
                  <a:gd name="connsiteX0" fmla="*/ 0 w 1346449"/>
                  <a:gd name="connsiteY0" fmla="*/ 0 h 1375653"/>
                  <a:gd name="connsiteX1" fmla="*/ 1346449 w 1346449"/>
                  <a:gd name="connsiteY1" fmla="*/ 0 h 1375653"/>
                  <a:gd name="connsiteX2" fmla="*/ 1346449 w 1346449"/>
                  <a:gd name="connsiteY2" fmla="*/ 1375653 h 1375653"/>
                  <a:gd name="connsiteX3" fmla="*/ 0 w 1346449"/>
                  <a:gd name="connsiteY3" fmla="*/ 1375653 h 1375653"/>
                  <a:gd name="connsiteX4" fmla="*/ 0 w 1346449"/>
                  <a:gd name="connsiteY4" fmla="*/ 0 h 137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6449" h="1375653">
                    <a:moveTo>
                      <a:pt x="0" y="0"/>
                    </a:moveTo>
                    <a:lnTo>
                      <a:pt x="1346449" y="0"/>
                    </a:lnTo>
                    <a:lnTo>
                      <a:pt x="1346449" y="1375653"/>
                    </a:lnTo>
                    <a:lnTo>
                      <a:pt x="0" y="137565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rgbClr r="0" g="0" b="0"/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Medvirkning i IOP-arbeid</a:t>
                </a: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Elevråd</a:t>
                </a: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Planlegging av undervisning og evaluering</a:t>
                </a: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b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25" name="L-form 24">
                <a:extLst>
                  <a:ext uri="{FF2B5EF4-FFF2-40B4-BE49-F238E27FC236}">
                    <a16:creationId xmlns:a16="http://schemas.microsoft.com/office/drawing/2014/main" id="{847F7835-38F7-4D31-83DE-2024531AE4B4}"/>
                  </a:ext>
                </a:extLst>
              </p:cNvPr>
              <p:cNvSpPr/>
              <p:nvPr/>
            </p:nvSpPr>
            <p:spPr>
              <a:xfrm rot="5400000">
                <a:off x="9364919" y="3154660"/>
                <a:ext cx="1988820" cy="132655"/>
              </a:xfrm>
              <a:prstGeom prst="corner">
                <a:avLst>
                  <a:gd name="adj1" fmla="val 1000"/>
                  <a:gd name="adj2" fmla="val 1000"/>
                </a:avLst>
              </a:prstGeom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nn-NO"/>
              </a:p>
            </p:txBody>
          </p:sp>
          <p:sp>
            <p:nvSpPr>
              <p:cNvPr id="26" name="Frihand: Form 25">
                <a:extLst>
                  <a:ext uri="{FF2B5EF4-FFF2-40B4-BE49-F238E27FC236}">
                    <a16:creationId xmlns:a16="http://schemas.microsoft.com/office/drawing/2014/main" id="{E14082D5-A474-C37B-29DB-D888CF238B9D}"/>
                  </a:ext>
                </a:extLst>
              </p:cNvPr>
              <p:cNvSpPr/>
              <p:nvPr/>
            </p:nvSpPr>
            <p:spPr>
              <a:xfrm>
                <a:off x="10293001" y="4215398"/>
                <a:ext cx="1658189" cy="662940"/>
              </a:xfrm>
              <a:custGeom>
                <a:avLst/>
                <a:gdLst>
                  <a:gd name="connsiteX0" fmla="*/ 0 w 1658189"/>
                  <a:gd name="connsiteY0" fmla="*/ 0 h 662940"/>
                  <a:gd name="connsiteX1" fmla="*/ 1492454 w 1658189"/>
                  <a:gd name="connsiteY1" fmla="*/ 0 h 662940"/>
                  <a:gd name="connsiteX2" fmla="*/ 1658189 w 1658189"/>
                  <a:gd name="connsiteY2" fmla="*/ 331470 h 662940"/>
                  <a:gd name="connsiteX3" fmla="*/ 1492454 w 1658189"/>
                  <a:gd name="connsiteY3" fmla="*/ 662940 h 662940"/>
                  <a:gd name="connsiteX4" fmla="*/ 0 w 1658189"/>
                  <a:gd name="connsiteY4" fmla="*/ 662940 h 662940"/>
                  <a:gd name="connsiteX5" fmla="*/ 165735 w 1658189"/>
                  <a:gd name="connsiteY5" fmla="*/ 331470 h 662940"/>
                  <a:gd name="connsiteX6" fmla="*/ 0 w 1658189"/>
                  <a:gd name="connsiteY6" fmla="*/ 0 h 66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8189" h="662940">
                    <a:moveTo>
                      <a:pt x="0" y="0"/>
                    </a:moveTo>
                    <a:lnTo>
                      <a:pt x="1492454" y="0"/>
                    </a:lnTo>
                    <a:lnTo>
                      <a:pt x="1658189" y="331470"/>
                    </a:lnTo>
                    <a:lnTo>
                      <a:pt x="1492454" y="662940"/>
                    </a:lnTo>
                    <a:lnTo>
                      <a:pt x="0" y="662940"/>
                    </a:lnTo>
                    <a:lnTo>
                      <a:pt x="165735" y="33147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3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8285" tIns="165100" rIns="248285" bIns="165100" numCol="1" spcCol="1270" anchor="ctr" anchorCtr="0">
                <a:noAutofit/>
              </a:bodyPr>
              <a:lstStyle/>
              <a:p>
                <a:pPr marL="0"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n-NO" sz="1300" b="0" i="0" kern="1200" dirty="0">
                    <a:latin typeface="Aptos Serif" panose="02020604070405020304" pitchFamily="18" charset="0"/>
                    <a:cs typeface="Aptos Serif" panose="02020604070405020304" pitchFamily="18" charset="0"/>
                  </a:rPr>
                  <a:t>IKT –strategi</a:t>
                </a:r>
                <a:endParaRPr lang="nn-NO" sz="1300" kern="1200" dirty="0"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  <p:sp>
            <p:nvSpPr>
              <p:cNvPr id="27" name="Frihand: Form 26">
                <a:extLst>
                  <a:ext uri="{FF2B5EF4-FFF2-40B4-BE49-F238E27FC236}">
                    <a16:creationId xmlns:a16="http://schemas.microsoft.com/office/drawing/2014/main" id="{83739B46-168C-4D4C-7C4B-66707C837BDD}"/>
                  </a:ext>
                </a:extLst>
              </p:cNvPr>
              <p:cNvSpPr/>
              <p:nvPr/>
            </p:nvSpPr>
            <p:spPr>
              <a:xfrm>
                <a:off x="10425656" y="2306171"/>
                <a:ext cx="1346449" cy="1375653"/>
              </a:xfrm>
              <a:custGeom>
                <a:avLst/>
                <a:gdLst>
                  <a:gd name="connsiteX0" fmla="*/ 0 w 1346449"/>
                  <a:gd name="connsiteY0" fmla="*/ 0 h 1375653"/>
                  <a:gd name="connsiteX1" fmla="*/ 1346449 w 1346449"/>
                  <a:gd name="connsiteY1" fmla="*/ 0 h 1375653"/>
                  <a:gd name="connsiteX2" fmla="*/ 1346449 w 1346449"/>
                  <a:gd name="connsiteY2" fmla="*/ 1375653 h 1375653"/>
                  <a:gd name="connsiteX3" fmla="*/ 0 w 1346449"/>
                  <a:gd name="connsiteY3" fmla="*/ 1375653 h 1375653"/>
                  <a:gd name="connsiteX4" fmla="*/ 0 w 1346449"/>
                  <a:gd name="connsiteY4" fmla="*/ 0 h 1375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6449" h="1375653">
                    <a:moveTo>
                      <a:pt x="0" y="0"/>
                    </a:moveTo>
                    <a:lnTo>
                      <a:pt x="1346449" y="0"/>
                    </a:lnTo>
                    <a:lnTo>
                      <a:pt x="1346449" y="1375653"/>
                    </a:lnTo>
                    <a:lnTo>
                      <a:pt x="0" y="137565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0" rIns="0" bIns="0" numCol="1" spcCol="1270" anchor="t" anchorCtr="0">
                <a:noAutofit/>
              </a:bodyPr>
              <a:lstStyle/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Office 365</a:t>
                </a: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Programmering</a:t>
                </a: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b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</a:br>
                <a:r>
                  <a:rPr lang="nb-NO" sz="1100" kern="1200" dirty="0">
                    <a:solidFill>
                      <a:schemeClr val="bg2"/>
                    </a:solidFill>
                    <a:latin typeface="Aptos Serif" panose="02020604070405020304" pitchFamily="18" charset="0"/>
                    <a:cs typeface="Aptos Serif" panose="02020604070405020304" pitchFamily="18" charset="0"/>
                  </a:rPr>
                  <a:t>Kartlegging av behov i de ulike klassene</a:t>
                </a:r>
              </a:p>
              <a:p>
                <a:pPr marL="0" lvl="0" indent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nn-NO" sz="1100" kern="1200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endParaRPr>
              </a:p>
            </p:txBody>
          </p:sp>
        </p:grp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F8FF84B9-1E9A-C8CB-FE33-9503FA42B196}"/>
                </a:ext>
              </a:extLst>
            </p:cNvPr>
            <p:cNvSpPr txBox="1"/>
            <p:nvPr/>
          </p:nvSpPr>
          <p:spPr>
            <a:xfrm>
              <a:off x="838200" y="1855208"/>
              <a:ext cx="3187535" cy="3693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Skolens utviklingsområder</a:t>
              </a: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3C0F34A5-C8FB-BE27-4456-8D61DC4F437D}"/>
                </a:ext>
              </a:extLst>
            </p:cNvPr>
            <p:cNvSpPr txBox="1"/>
            <p:nvPr/>
          </p:nvSpPr>
          <p:spPr>
            <a:xfrm>
              <a:off x="4025735" y="1855208"/>
              <a:ext cx="7730836" cy="369332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dirty="0">
                  <a:solidFill>
                    <a:schemeClr val="bg2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Kommunale utviklingsområder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5926456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066E7B5-6B46-41CA-E78E-A63B505C687F}"/>
              </a:ext>
            </a:extLst>
          </p:cNvPr>
          <p:cNvSpPr/>
          <p:nvPr/>
        </p:nvSpPr>
        <p:spPr>
          <a:xfrm>
            <a:off x="463062" y="404446"/>
            <a:ext cx="11265876" cy="604910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pic>
        <p:nvPicPr>
          <p:cNvPr id="19" name="Plassholder for innhold 8">
            <a:extLst>
              <a:ext uri="{FF2B5EF4-FFF2-40B4-BE49-F238E27FC236}">
                <a16:creationId xmlns:a16="http://schemas.microsoft.com/office/drawing/2014/main" id="{09668FFD-CDC9-F061-4D2D-A4C848B4F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22" t="9703" r="4165" b="5808"/>
          <a:stretch/>
        </p:blipFill>
        <p:spPr>
          <a:xfrm>
            <a:off x="540078" y="914986"/>
            <a:ext cx="11111844" cy="526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0054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CD0509-62CB-2DD7-A81B-9ACE46395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EE688DC-FB5D-3CF7-5DC3-FC47EB5DD18F}"/>
              </a:ext>
            </a:extLst>
          </p:cNvPr>
          <p:cNvSpPr/>
          <p:nvPr/>
        </p:nvSpPr>
        <p:spPr>
          <a:xfrm>
            <a:off x="463062" y="404446"/>
            <a:ext cx="11265876" cy="604910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n-NO"/>
          </a:p>
        </p:txBody>
      </p:sp>
      <p:pic>
        <p:nvPicPr>
          <p:cNvPr id="6" name="Plassholder for innhold 8">
            <a:extLst>
              <a:ext uri="{FF2B5EF4-FFF2-40B4-BE49-F238E27FC236}">
                <a16:creationId xmlns:a16="http://schemas.microsoft.com/office/drawing/2014/main" id="{526F7D8B-B908-61D1-796E-C7EE26DEC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35" t="8959" r="23688" b="64520"/>
          <a:stretch/>
        </p:blipFill>
        <p:spPr>
          <a:xfrm>
            <a:off x="858554" y="679352"/>
            <a:ext cx="10474892" cy="51536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Handskrift 8">
                <a:extLst>
                  <a:ext uri="{FF2B5EF4-FFF2-40B4-BE49-F238E27FC236}">
                    <a16:creationId xmlns:a16="http://schemas.microsoft.com/office/drawing/2014/main" id="{A3504E65-125E-CC67-3FBF-A2DA9595336D}"/>
                  </a:ext>
                </a:extLst>
              </p14:cNvPr>
              <p14:cNvContentPartPr/>
              <p14:nvPr/>
            </p14:nvContentPartPr>
            <p14:xfrm>
              <a:off x="5295660" y="2685705"/>
              <a:ext cx="2104560" cy="67320"/>
            </p14:xfrm>
          </p:contentPart>
        </mc:Choice>
        <mc:Fallback xmlns="">
          <p:pic>
            <p:nvPicPr>
              <p:cNvPr id="9" name="Handskrift 8">
                <a:extLst>
                  <a:ext uri="{FF2B5EF4-FFF2-40B4-BE49-F238E27FC236}">
                    <a16:creationId xmlns:a16="http://schemas.microsoft.com/office/drawing/2014/main" id="{A3504E65-125E-CC67-3FBF-A2DA9595336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1660" y="2577705"/>
                <a:ext cx="221220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Handskrift 9">
                <a:extLst>
                  <a:ext uri="{FF2B5EF4-FFF2-40B4-BE49-F238E27FC236}">
                    <a16:creationId xmlns:a16="http://schemas.microsoft.com/office/drawing/2014/main" id="{2B0C7ECD-B559-4E80-3593-6466FAB5C8CC}"/>
                  </a:ext>
                </a:extLst>
              </p14:cNvPr>
              <p14:cNvContentPartPr/>
              <p14:nvPr/>
            </p14:nvContentPartPr>
            <p14:xfrm>
              <a:off x="5467020" y="4190505"/>
              <a:ext cx="4551840" cy="57960"/>
            </p14:xfrm>
          </p:contentPart>
        </mc:Choice>
        <mc:Fallback xmlns="">
          <p:pic>
            <p:nvPicPr>
              <p:cNvPr id="10" name="Handskrift 9">
                <a:extLst>
                  <a:ext uri="{FF2B5EF4-FFF2-40B4-BE49-F238E27FC236}">
                    <a16:creationId xmlns:a16="http://schemas.microsoft.com/office/drawing/2014/main" id="{2B0C7ECD-B559-4E80-3593-6466FAB5C8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13020" y="4082865"/>
                <a:ext cx="4659480" cy="27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2509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48049</TotalTime>
  <Words>1339</Words>
  <Application>Microsoft Macintosh PowerPoint</Application>
  <PresentationFormat>Widescreen</PresentationFormat>
  <Paragraphs>215</Paragraphs>
  <Slides>30</Slides>
  <Notes>6</Notes>
  <HiddenSlides>0</HiddenSlides>
  <MMClips>2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30</vt:i4>
      </vt:variant>
    </vt:vector>
  </HeadingPairs>
  <TitlesOfParts>
    <vt:vector size="37" baseType="lpstr">
      <vt:lpstr>Aptos</vt:lpstr>
      <vt:lpstr>Aptos Display</vt:lpstr>
      <vt:lpstr>Aptos Serif</vt:lpstr>
      <vt:lpstr>Arial</vt:lpstr>
      <vt:lpstr>Calibri</vt:lpstr>
      <vt:lpstr>Wingdings</vt:lpstr>
      <vt:lpstr>Office-tema</vt:lpstr>
      <vt:lpstr>Eleven i sentrum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UTVIKLINGSPLAN SLIK DEN VAR</vt:lpstr>
      <vt:lpstr>PowerPoint-presentasjon</vt:lpstr>
      <vt:lpstr>PowerPoint-presentasjon</vt:lpstr>
      <vt:lpstr>KVA? KVIFOR?</vt:lpstr>
      <vt:lpstr>HALVTÅRSUTVIKLING</vt:lpstr>
      <vt:lpstr>PowerPoint-presentasjon</vt:lpstr>
      <vt:lpstr>PowerPoint-presentasjon</vt:lpstr>
      <vt:lpstr>PowerPoint-presentasjon</vt:lpstr>
      <vt:lpstr>Sosialt. </vt:lpstr>
      <vt:lpstr>Arbeidsinnsats </vt:lpstr>
      <vt:lpstr>Reglar.</vt:lpstr>
      <vt:lpstr>PowerPoint-presentasjon</vt:lpstr>
      <vt:lpstr>PowerPoint-presentasjon</vt:lpstr>
      <vt:lpstr>SKOLEMILJØSAKER  (OG ANDRE SAKER ELEVEN ER INVOLVERT I)</vt:lpstr>
      <vt:lpstr>PowerPoint-presentasjon</vt:lpstr>
      <vt:lpstr>PowerPoint-presentasjon</vt:lpstr>
      <vt:lpstr>PROFESJONELT LÆRINGSFELLESSKAP</vt:lpstr>
      <vt:lpstr>PROFESJONELLE LÆRINGSFELLESSKAP</vt:lpstr>
      <vt:lpstr>PROFESJONELLE LÆRINGSFELLESSKAP</vt:lpstr>
      <vt:lpstr>PROFESJONELLE LÆRINGSFELLESSKAP</vt:lpstr>
      <vt:lpstr>PROFESJONELLE LÆRINGSFELLESSKAP</vt:lpstr>
      <vt:lpstr>PROFESJONELLE LÆRINGSFELLESSKAP</vt:lpstr>
      <vt:lpstr>HVORFOR?</vt:lpstr>
      <vt:lpstr>OPPSUMMERING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Eleven i sentrum</dc:title>
  <dc:creator>Sindre Nyborg</dc:creator>
  <cp:lastModifiedBy>Sindre Nyborg</cp:lastModifiedBy>
  <cp:revision>13</cp:revision>
  <dcterms:created xsi:type="dcterms:W3CDTF">2023-11-12T19:48:43Z</dcterms:created>
  <dcterms:modified xsi:type="dcterms:W3CDTF">2024-02-09T10:17:48Z</dcterms:modified>
</cp:coreProperties>
</file>