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27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6" r:id="rId15"/>
    <p:sldId id="281" r:id="rId16"/>
    <p:sldId id="269" r:id="rId17"/>
    <p:sldId id="282" r:id="rId18"/>
    <p:sldId id="278" r:id="rId19"/>
    <p:sldId id="284" r:id="rId20"/>
    <p:sldId id="28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79975" autoAdjust="0"/>
  </p:normalViewPr>
  <p:slideViewPr>
    <p:cSldViewPr snapToGrid="0">
      <p:cViewPr varScale="1">
        <p:scale>
          <a:sx n="44" d="100"/>
          <a:sy n="44" d="100"/>
        </p:scale>
        <p:origin x="1325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7CB36-F708-452B-BEA9-69E07FCF46C0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7A38E-6186-4CD9-9E21-EE453E75AA9C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5316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forskrift/2006-06-23-724/%C2%A71-15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ovdata.no/LTI/forskrift/2020-06-29-1474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26061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15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65245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9730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3-26.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Trekk til eksamen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 elevar skal trekkjast til eksamen, eller om alle skal ha eksamen i faget, er fastsett i læreplanen.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Trekket skal vere kjent for elevane 48 timar før sjølve eksamen. Eksamen og eventuell førebuing skal skje på verkedagar.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Elevar i grunnskolen som forserar opplæringa i eit fag, jf.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§ 1-15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skal vere med i trekket til eksamen det opplæringsåret faget blir avslutta. Dette kjem i tillegg til dei andre eksamenane dei skal ha i grunnskolen.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0Endra ved forskrift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(i kraft 1 aug 2020, heile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endra).</a:t>
            </a:r>
          </a:p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3-27.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Førebuingsdel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Førebuingsdelen er ein del av opplæringa og skal førebu elevane og privatistane på utfordringar dei kan møte på eksamen i faget. Det er kompetansen eleven eller privatisten viser på eksamensdagen som skal vurderast.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skal vere fastsett i læreplanen at alle munnlege eksamenar for elevar skal ha førebuingsdel. Førebuingstida skal vere 24 timar.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skal vere fastsett i læreplanen om andre eksamenar skal ha førebuingsdel. Førebuingstida kan vare frå 24 timar til 48 timar. Dei som er ansvarlege for å utarbeide eksamen, fastsett kor lang førebuingstida skal vere. Fylkeskommunen avgjer om privatistar skal få førebuingsdel ved lokalt gitt eksamen, og kor lenge førebuingstida skal vare.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0Endra ved forskrift </a:t>
            </a:r>
            <a:r>
              <a:rPr lang="nn-NO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(i kraft 1 aug 2020, heile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 endra)</a:t>
            </a:r>
            <a:endParaRPr lang="nn-NO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3-28.</a:t>
            </a:r>
            <a:r>
              <a:rPr lang="nn-NO" sz="12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Sensur</a:t>
            </a:r>
            <a:endParaRPr lang="nn-NO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Alle prøvesvar skal vurderast av to sensorar.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 sentrale eksamenar skal begge sensorane vere eksterne. Ved usemje avgjer ein oppmann.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Ved lokale eksamenar skal minst ein sensor vere ekstern. Faglærar skal vere sensor om </a:t>
            </a:r>
            <a:r>
              <a:rPr lang="nn-NO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skoleeigar</a:t>
            </a:r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ønsker det. Ved usemje avgjer den eksterne sensoren. Ein av sensorane skal vere eksaminator om eksamen krev det.</a:t>
            </a:r>
          </a:p>
          <a:p>
            <a:r>
              <a:rPr lang="nn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Sensor skal ha tilfredsstillande kompetanse i faget. Ein fagarbeidar kan vere sensor i programfag på yrkesfaglege utdanningsprogram.</a:t>
            </a:r>
          </a:p>
          <a:p>
            <a:r>
              <a:rPr lang="nn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nn-NO" dirty="0">
                <a:effectLst/>
              </a:rPr>
              <a:t>Endra ved forskrift </a:t>
            </a:r>
            <a:r>
              <a:rPr lang="nn-NO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29 juni 2020 nr. 1474</a:t>
            </a:r>
            <a:r>
              <a:rPr lang="nn-NO" dirty="0">
                <a:effectLst/>
              </a:rPr>
              <a:t> (i kraft 1 aug 2020, heile </a:t>
            </a:r>
            <a:r>
              <a:rPr lang="nn-NO" dirty="0" err="1">
                <a:effectLst/>
              </a:rPr>
              <a:t>kap</a:t>
            </a:r>
            <a:r>
              <a:rPr lang="nn-NO" dirty="0">
                <a:effectLst/>
              </a:rPr>
              <a:t> 3 endra).</a:t>
            </a: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09892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Grupperefleksjon:</a:t>
            </a:r>
          </a:p>
          <a:p>
            <a:r>
              <a:rPr lang="nn-NO" dirty="0"/>
              <a:t>Kva erfaringar har de med dette?</a:t>
            </a:r>
          </a:p>
          <a:p>
            <a:r>
              <a:rPr lang="nn-NO" dirty="0"/>
              <a:t>Kva er god praksis?</a:t>
            </a:r>
          </a:p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75903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Inntil- Her er det viktig at ein har ei tydeleg avklaring før ein avsluttar om ein avsluttar før 30 min er gått. – Har eleven noko meir hen vil ytre? Meiner hen at hen har fått sagt det hen ville?</a:t>
            </a:r>
          </a:p>
          <a:p>
            <a:r>
              <a:rPr lang="nn-NO" dirty="0"/>
              <a:t>Det er også svært viktig at sensor dokumenterer på dette punktet.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99844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Vert fagsamtale annleis i framandspråk og fordjuping til dels?</a:t>
            </a:r>
          </a:p>
          <a:p>
            <a:r>
              <a:rPr lang="nn-NO" dirty="0"/>
              <a:t>Kjem tilbake til dette ila gruppearbeidet.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8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28617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Invitasjon til ekte samarbeid om oppgåver og spørsmål.</a:t>
            </a:r>
          </a:p>
          <a:p>
            <a:r>
              <a:rPr lang="nn-NO" dirty="0"/>
              <a:t>Sensor sitt ansvar å sikre breidde og djupne. Kan ikkje komma med innvendingar på eksamensdagen om oppgåvene er godkjende.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10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09193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4. Viktig med tanke på at praktisk del vert passe stor.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41966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/>
              <a:t>Lyttemateriell og tekstar til oppgåvene? Snakk om seinare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12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98062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Eksamen skal være i samsvar med læreplanverket. Eksamensoppgaven bør være såpass åpen at eleven kan ta egne valg for innhold og form. - UDIR</a:t>
            </a:r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7A38E-6186-4CD9-9E21-EE453E75AA9C}" type="slidenum">
              <a:rPr lang="nn-NO" smtClean="0"/>
              <a:t>13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9488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75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7628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013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3667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4381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6352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8790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067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7002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6703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n-N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49446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6A39ACB-A08B-4741-9238-3BA11AFFF91A}" type="datetimeFigureOut">
              <a:rPr lang="nn-NO" smtClean="0"/>
              <a:t>30.11.2023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FDD0C8F-7EB3-4E94-A3EB-AA85C108AE05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2331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ege.Steindal@sveio.kommune.no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fos-sunnh.no/wp-content/uploads/2022/10/Eksamensinstruks-FOS-Ferdig.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16912C-6EB3-4552-881B-FBFE74BB5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nn-NO" sz="4000" dirty="0" err="1">
                <a:solidFill>
                  <a:schemeClr val="tx2"/>
                </a:solidFill>
              </a:rPr>
              <a:t>Eksamensworkshop</a:t>
            </a:r>
            <a:endParaRPr lang="nn-NO" sz="4000" dirty="0">
              <a:solidFill>
                <a:schemeClr val="tx2"/>
              </a:solidFill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F4358DE-520F-404C-A2E3-BB41B324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nn-NO" sz="2000" dirty="0">
                <a:solidFill>
                  <a:schemeClr val="tx2"/>
                </a:solidFill>
              </a:rPr>
              <a:t>Stord, mars 2023</a:t>
            </a:r>
          </a:p>
        </p:txBody>
      </p:sp>
      <p:pic>
        <p:nvPicPr>
          <p:cNvPr id="5" name="Bilde 4" descr="Et bilde som inneholder tekst, utendørs, himmel, gress&#10;&#10;Automatisk generert beskrivelse">
            <a:extLst>
              <a:ext uri="{FF2B5EF4-FFF2-40B4-BE49-F238E27FC236}">
                <a16:creationId xmlns:a16="http://schemas.microsoft.com/office/drawing/2014/main" id="{95FED911-159F-4C7D-8A9A-4F59B4E86C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29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0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Førebuing til eksamen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n-NO" dirty="0">
                <a:solidFill>
                  <a:schemeClr val="tx1"/>
                </a:solidFill>
              </a:rPr>
              <a:t>Faglærar utarbeidar framlegg til eksamensoppgåver, og spørsmål til fagsamtalen</a:t>
            </a:r>
          </a:p>
          <a:p>
            <a:pPr marL="0" indent="0">
              <a:buNone/>
            </a:pPr>
            <a:r>
              <a:rPr lang="nn-NO" sz="2800" dirty="0">
                <a:solidFill>
                  <a:schemeClr val="tx1"/>
                </a:solidFill>
              </a:rPr>
              <a:t>Oppgåvene og spørsmåla skal gje eleven høve til å syna breiast mogeleg kompetanse</a:t>
            </a:r>
          </a:p>
          <a:p>
            <a:pPr marL="0" indent="0">
              <a:buNone/>
            </a:pPr>
            <a:r>
              <a:rPr lang="nn-NO" sz="2800" dirty="0">
                <a:solidFill>
                  <a:schemeClr val="tx1"/>
                </a:solidFill>
              </a:rPr>
              <a:t>Ekstern sensor og faglærar vurderer oppgåvene, vurderingskriteria og hovudspørsmåla på førehand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26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B1B65C-8998-4241-A1FB-E2B29C3B6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Formidling- Lærar drar ut svar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46E8E1A-D0C5-4122-8BEE-52939B729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Fire tips til munnleg eksamen:</a:t>
            </a:r>
          </a:p>
          <a:p>
            <a:r>
              <a:rPr lang="nn-NO" dirty="0"/>
              <a:t>1. Lag plan for fagsamtalen</a:t>
            </a:r>
          </a:p>
          <a:p>
            <a:r>
              <a:rPr lang="nn-NO" dirty="0"/>
              <a:t>2. Førebu oppfølgingsspørsmål (ulik vanskegrad)</a:t>
            </a:r>
          </a:p>
          <a:p>
            <a:r>
              <a:rPr lang="nn-NO" dirty="0"/>
              <a:t>3. Husk både breidde og djupne</a:t>
            </a:r>
          </a:p>
          <a:p>
            <a:r>
              <a:rPr lang="nn-NO" dirty="0"/>
              <a:t>4. Pass tida og bruk stoppeklokke</a:t>
            </a:r>
          </a:p>
          <a:p>
            <a:endParaRPr lang="nn-NO" dirty="0"/>
          </a:p>
          <a:p>
            <a:endParaRPr lang="en-US" dirty="0"/>
          </a:p>
        </p:txBody>
      </p:sp>
      <p:pic>
        <p:nvPicPr>
          <p:cNvPr id="4" name="Plassholder for innhold 6">
            <a:extLst>
              <a:ext uri="{FF2B5EF4-FFF2-40B4-BE49-F238E27FC236}">
                <a16:creationId xmlns:a16="http://schemas.microsoft.com/office/drawing/2014/main" id="{0C81FF1B-8B9D-4FED-ABCE-9F31B54601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02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Kunnskapsløftet 2020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Ny læreplan med nye kompetansemål og ny generell del</a:t>
            </a:r>
          </a:p>
          <a:p>
            <a:pPr>
              <a:buFont typeface="Wingdings" panose="05000000000000000000" pitchFamily="2" charset="2"/>
              <a:buChar char="§"/>
            </a:pP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 </a:t>
            </a:r>
            <a:r>
              <a:rPr lang="nb-NO" dirty="0" err="1"/>
              <a:t>Tverrfagleg</a:t>
            </a:r>
            <a:r>
              <a:rPr lang="nb-NO" dirty="0"/>
              <a:t> emne: 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Demokrati og </a:t>
            </a:r>
            <a:r>
              <a:rPr lang="nb-NO" dirty="0" err="1"/>
              <a:t>medborgarskap</a:t>
            </a:r>
            <a:endParaRPr lang="nb-NO" dirty="0"/>
          </a:p>
          <a:p>
            <a:pPr marL="457200" indent="-457200">
              <a:buFont typeface="+mj-lt"/>
              <a:buAutoNum type="arabicPeriod"/>
            </a:pPr>
            <a:endParaRPr lang="nb-NO" dirty="0"/>
          </a:p>
          <a:p>
            <a:pPr>
              <a:buFont typeface="Wingdings" panose="05000000000000000000" pitchFamily="2" charset="2"/>
              <a:buChar char="§"/>
            </a:pPr>
            <a:r>
              <a:rPr lang="nb-NO" dirty="0"/>
              <a:t>Mulighet for å </a:t>
            </a:r>
            <a:r>
              <a:rPr lang="nb-NO" dirty="0" err="1"/>
              <a:t>inkludera</a:t>
            </a:r>
            <a:r>
              <a:rPr lang="nb-NO" dirty="0"/>
              <a:t> lyttemateriell. </a:t>
            </a:r>
          </a:p>
          <a:p>
            <a:pPr marL="0" lvl="3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3743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7225" y="499533"/>
            <a:ext cx="8936260" cy="1029652"/>
          </a:xfrm>
        </p:spPr>
        <p:txBody>
          <a:bodyPr>
            <a:noAutofit/>
          </a:bodyPr>
          <a:lstStyle/>
          <a:p>
            <a:br>
              <a:rPr lang="nn-NO" sz="3600" dirty="0"/>
            </a:br>
            <a:r>
              <a:rPr lang="nb-NO" sz="6000" dirty="0"/>
              <a:t>Utforming av </a:t>
            </a:r>
            <a:r>
              <a:rPr lang="nb-NO" sz="6000" dirty="0" err="1"/>
              <a:t>oppgåver</a:t>
            </a:r>
            <a:br>
              <a:rPr lang="nn-NO" sz="6000" dirty="0"/>
            </a:br>
            <a:endParaRPr lang="nn-NO" sz="6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1546602"/>
            <a:ext cx="10753725" cy="50707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n-NO" sz="3000" spc="-12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nn-NO" sz="3000" spc="-12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«</a:t>
            </a:r>
            <a:r>
              <a:rPr lang="nb-NO" sz="3000" spc="-12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Eksamen skal være i samsvar med læreplanverket. Eksamensoppgaven bør være såpass åpen at eleven kan ta egne valg for innhold og form»</a:t>
            </a:r>
            <a:r>
              <a:rPr lang="nn-NO" sz="3000" spc="-12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- </a:t>
            </a:r>
            <a:r>
              <a:rPr lang="nn-NO" sz="3000" spc="-12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Udir</a:t>
            </a:r>
            <a:br>
              <a:rPr lang="nn-NO" sz="3000" spc="-12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nb-NO" sz="3000" spc="-12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/>
              <a:t>Bruk </a:t>
            </a:r>
            <a:r>
              <a:rPr lang="nb-NO" sz="3200" dirty="0" err="1"/>
              <a:t>fleire</a:t>
            </a:r>
            <a:r>
              <a:rPr lang="nb-NO" sz="3200" dirty="0"/>
              <a:t> kompetansemål og </a:t>
            </a:r>
            <a:r>
              <a:rPr lang="nb-NO" sz="3200" dirty="0" err="1"/>
              <a:t>gje</a:t>
            </a:r>
            <a:r>
              <a:rPr lang="nb-NO" sz="3200" dirty="0"/>
              <a:t> eleven </a:t>
            </a:r>
            <a:r>
              <a:rPr lang="nb-NO" sz="3200" dirty="0" err="1"/>
              <a:t>moglegheit</a:t>
            </a:r>
            <a:r>
              <a:rPr lang="nb-NO" sz="3200" dirty="0"/>
              <a:t> til å visa </a:t>
            </a:r>
            <a:r>
              <a:rPr lang="nb-NO" sz="3200" dirty="0" err="1"/>
              <a:t>samanhengar</a:t>
            </a:r>
            <a:r>
              <a:rPr lang="nb-NO" sz="32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/>
              <a:t>Sjå på faget sine kjerneelement, </a:t>
            </a:r>
            <a:r>
              <a:rPr lang="nb-NO" sz="3200" dirty="0" err="1"/>
              <a:t>tverrfaglege</a:t>
            </a:r>
            <a:r>
              <a:rPr lang="nb-NO" sz="3200" dirty="0"/>
              <a:t> tema og overordnet del i valg av tema.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3200" dirty="0"/>
              <a:t>Legg til rette for at eleven får mulighet til å velge relevante presentasjonsmåter for å vise sin kompetanse. </a:t>
            </a:r>
            <a:endParaRPr lang="nn-NO" sz="3200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405778" y="249275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824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Har faget spesielle </a:t>
            </a:r>
            <a:r>
              <a:rPr lang="nb-NO" dirty="0" err="1"/>
              <a:t>utfordringar</a:t>
            </a:r>
            <a:r>
              <a:rPr lang="nb-NO" dirty="0"/>
              <a:t>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b="1" dirty="0"/>
              <a:t>Kompetansemåla</a:t>
            </a:r>
            <a:r>
              <a:rPr lang="nb-NO" dirty="0"/>
              <a:t> – få og svært </a:t>
            </a:r>
            <a:r>
              <a:rPr lang="nb-NO" dirty="0" err="1"/>
              <a:t>opne</a:t>
            </a:r>
            <a:r>
              <a:rPr lang="nb-NO" dirty="0"/>
              <a:t> og går på kommunikasjon</a:t>
            </a:r>
          </a:p>
          <a:p>
            <a:pPr marL="0" indent="0">
              <a:buNone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b="1" dirty="0">
                <a:solidFill>
                  <a:schemeClr val="tx1"/>
                </a:solidFill>
              </a:rPr>
              <a:t>Utforming av </a:t>
            </a:r>
            <a:r>
              <a:rPr lang="nb-NO" b="1" dirty="0" err="1">
                <a:solidFill>
                  <a:schemeClr val="tx1"/>
                </a:solidFill>
              </a:rPr>
              <a:t>oppgåva</a:t>
            </a:r>
            <a:r>
              <a:rPr lang="nb-NO" b="1" dirty="0">
                <a:solidFill>
                  <a:schemeClr val="tx1"/>
                </a:solidFill>
              </a:rPr>
              <a:t>  - </a:t>
            </a:r>
            <a:r>
              <a:rPr lang="nb-NO" dirty="0">
                <a:solidFill>
                  <a:schemeClr val="tx1"/>
                </a:solidFill>
              </a:rPr>
              <a:t>korleis hjelpa eleven til å visa </a:t>
            </a:r>
            <a:r>
              <a:rPr lang="nb-NO" dirty="0" err="1">
                <a:solidFill>
                  <a:schemeClr val="tx1"/>
                </a:solidFill>
              </a:rPr>
              <a:t>breidde</a:t>
            </a:r>
            <a:r>
              <a:rPr lang="nb-NO" dirty="0">
                <a:solidFill>
                  <a:schemeClr val="tx1"/>
                </a:solidFill>
              </a:rPr>
              <a:t> og dybde når </a:t>
            </a:r>
            <a:r>
              <a:rPr lang="nb-NO" dirty="0" err="1">
                <a:solidFill>
                  <a:schemeClr val="tx1"/>
                </a:solidFill>
              </a:rPr>
              <a:t>dei</a:t>
            </a:r>
            <a:r>
              <a:rPr lang="nb-NO" dirty="0">
                <a:solidFill>
                  <a:schemeClr val="tx1"/>
                </a:solidFill>
              </a:rPr>
              <a:t> har avgrensa kompetanse i språket </a:t>
            </a:r>
            <a:r>
              <a:rPr lang="nb-NO" dirty="0" err="1">
                <a:solidFill>
                  <a:schemeClr val="tx1"/>
                </a:solidFill>
              </a:rPr>
              <a:t>dei</a:t>
            </a:r>
            <a:r>
              <a:rPr lang="nb-NO" dirty="0">
                <a:solidFill>
                  <a:schemeClr val="tx1"/>
                </a:solidFill>
              </a:rPr>
              <a:t> skal </a:t>
            </a:r>
            <a:r>
              <a:rPr lang="nb-NO" dirty="0" err="1">
                <a:solidFill>
                  <a:schemeClr val="tx1"/>
                </a:solidFill>
              </a:rPr>
              <a:t>kommunisera</a:t>
            </a:r>
            <a:r>
              <a:rPr lang="nb-NO" dirty="0">
                <a:solidFill>
                  <a:schemeClr val="tx1"/>
                </a:solidFill>
              </a:rPr>
              <a:t> på?</a:t>
            </a:r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r>
              <a:rPr lang="nb-NO" b="1" dirty="0"/>
              <a:t>Fagrapport</a:t>
            </a:r>
            <a:r>
              <a:rPr lang="nb-NO" dirty="0"/>
              <a:t> – svært viktig verktøy for elevar og </a:t>
            </a:r>
            <a:r>
              <a:rPr lang="nb-NO" dirty="0" err="1"/>
              <a:t>sensorar</a:t>
            </a:r>
            <a:r>
              <a:rPr lang="nb-NO" dirty="0"/>
              <a:t> som skal opp i </a:t>
            </a:r>
            <a:r>
              <a:rPr lang="nb-NO" dirty="0" err="1"/>
              <a:t>framandspråk</a:t>
            </a: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endParaRPr lang="nb-NO" dirty="0"/>
          </a:p>
          <a:p>
            <a:pPr>
              <a:buFont typeface="Arial" panose="020B0604020202020204" pitchFamily="34" charset="0"/>
              <a:buChar char="•"/>
            </a:pPr>
            <a:endParaRPr lang="nn-NO" dirty="0"/>
          </a:p>
        </p:txBody>
      </p:sp>
      <p:sp>
        <p:nvSpPr>
          <p:cNvPr id="4" name="Pil ned 3"/>
          <p:cNvSpPr/>
          <p:nvPr/>
        </p:nvSpPr>
        <p:spPr>
          <a:xfrm>
            <a:off x="1713053" y="2916820"/>
            <a:ext cx="324091" cy="451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6" name="Pil ned 5"/>
          <p:cNvSpPr/>
          <p:nvPr/>
        </p:nvSpPr>
        <p:spPr>
          <a:xfrm>
            <a:off x="1707265" y="4076387"/>
            <a:ext cx="329879" cy="4966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95589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Gruppearbeid – del 1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dirty="0"/>
              <a:t>1. Gå gjennom grunnleggande ferdigheitar, kjerneelement og kompetansemåla i faget, og snakk om kva som kjenneteiknar faget. </a:t>
            </a:r>
          </a:p>
          <a:p>
            <a:endParaRPr lang="nn-NO" dirty="0"/>
          </a:p>
          <a:p>
            <a:r>
              <a:rPr lang="nn-NO" dirty="0"/>
              <a:t>2. Gå gjennom oppgåvene og vurderingskriteria de har fått utdelt. Vurder dei; kva er bra, kva kan gjerast annleis? Klarar elevane å visa nok breidde og </a:t>
            </a:r>
            <a:r>
              <a:rPr lang="nn-NO" dirty="0" err="1"/>
              <a:t>dybde</a:t>
            </a:r>
            <a:r>
              <a:rPr lang="nn-NO" dirty="0"/>
              <a:t> i faget?</a:t>
            </a:r>
          </a:p>
          <a:p>
            <a:endParaRPr lang="nn-NO" dirty="0"/>
          </a:p>
          <a:p>
            <a:r>
              <a:rPr lang="nn-NO" i="1" dirty="0"/>
              <a:t>Gjennomgang i fellesskap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71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Gruppearbeid – del 2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dirty="0"/>
              <a:t>Ha grunnleggande ferdigheitar, kjerneelement og kompetansemåla i faget i tankane når de jobbar vidare med følgjande oppgåver: </a:t>
            </a:r>
          </a:p>
          <a:p>
            <a:pPr marL="0" indent="0">
              <a:buNone/>
            </a:pPr>
            <a:endParaRPr lang="nn-NO" dirty="0"/>
          </a:p>
          <a:p>
            <a:pPr marL="457200" indent="-457200">
              <a:buFont typeface="+mj-lt"/>
              <a:buAutoNum type="arabicPeriod"/>
            </a:pPr>
            <a:r>
              <a:rPr lang="nn-NO" dirty="0"/>
              <a:t>Lag ei eller to oppgåver saman </a:t>
            </a:r>
            <a:r>
              <a:rPr lang="nn-NO"/>
              <a:t>i gruppa (den eleven får 24 timar før) </a:t>
            </a:r>
            <a:endParaRPr lang="nn-NO" dirty="0"/>
          </a:p>
          <a:p>
            <a:pPr marL="457200" indent="-457200">
              <a:buFont typeface="+mj-lt"/>
              <a:buAutoNum type="arabicPeriod"/>
            </a:pPr>
            <a:r>
              <a:rPr lang="nn-NO" dirty="0"/>
              <a:t>Lag vurderingskriterar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i="1" dirty="0"/>
              <a:t> Gjennomgang i fellesskap</a:t>
            </a:r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22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3D0370F-26B9-B41A-A664-F7134BAE7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727" y="499533"/>
            <a:ext cx="1463167" cy="902286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9AB149C9-B4DD-B7B9-4F8C-5E63E9C6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095DC1C-C953-E744-AED5-D5262ADDB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n-NO" dirty="0"/>
          </a:p>
          <a:p>
            <a:pPr marL="0" indent="0">
              <a:buNone/>
            </a:pPr>
            <a:r>
              <a:rPr lang="nn-NO" dirty="0"/>
              <a:t>Gruppearbeidet sendes til: </a:t>
            </a:r>
            <a:r>
              <a:rPr lang="nn-NO" dirty="0">
                <a:hlinkClick r:id="rId3"/>
              </a:rPr>
              <a:t>Hege.Steindal@sveio.kommune.no</a:t>
            </a: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Internett: St0rd2021</a:t>
            </a: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7550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85FEE5-EB71-4CD0-AB44-199524177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Plan for dagen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8F95E7-3332-4387-A5BA-142D0B75A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n-NO" dirty="0">
                <a:solidFill>
                  <a:schemeClr val="tx1"/>
                </a:solidFill>
              </a:rPr>
              <a:t>09.00-10.00: Generell info om nasjonale og lokale retningslinjer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dirty="0">
                <a:solidFill>
                  <a:schemeClr val="tx1"/>
                </a:solidFill>
              </a:rPr>
              <a:t>Pause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dirty="0">
                <a:solidFill>
                  <a:schemeClr val="tx1"/>
                </a:solidFill>
              </a:rPr>
              <a:t>10.00-11.00 Gruppearbeid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dirty="0">
                <a:solidFill>
                  <a:schemeClr val="tx1"/>
                </a:solidFill>
              </a:rPr>
              <a:t>11.00-11.45: Lunsj - Heimelaga brød, ass. pålegg, suppe, kaffi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dirty="0">
                <a:solidFill>
                  <a:schemeClr val="tx1"/>
                </a:solidFill>
              </a:rPr>
              <a:t>12.45-14.00: Gjennomgang av gruppearbeid </a:t>
            </a:r>
          </a:p>
        </p:txBody>
      </p:sp>
      <p:pic>
        <p:nvPicPr>
          <p:cNvPr id="4" name="Plassholder for innhold 6">
            <a:extLst>
              <a:ext uri="{FF2B5EF4-FFF2-40B4-BE49-F238E27FC236}">
                <a16:creationId xmlns:a16="http://schemas.microsoft.com/office/drawing/2014/main" id="{FA23BA81-1C93-4FEE-96DD-84AD7F5D86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3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6711EB-65F3-461D-8439-4598DBCD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n-NO" dirty="0"/>
              <a:t>Forskrifta til opplæringslova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A513A77-52A2-D553-3FA0-24F2B0546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829" y="2362839"/>
            <a:ext cx="10056504" cy="3450613"/>
          </a:xfrm>
        </p:spPr>
        <p:txBody>
          <a:bodyPr anchor="ctr">
            <a:normAutofit/>
          </a:bodyPr>
          <a:lstStyle/>
          <a:p>
            <a:r>
              <a:rPr lang="nn-NO" b="1" dirty="0"/>
              <a:t>§ 3-26.</a:t>
            </a:r>
            <a:r>
              <a:rPr lang="nn-NO" b="1" i="1" dirty="0"/>
              <a:t>Trekk til eksamen</a:t>
            </a:r>
            <a:endParaRPr lang="nn-NO" dirty="0"/>
          </a:p>
          <a:p>
            <a:endParaRPr lang="nn-NO" dirty="0"/>
          </a:p>
          <a:p>
            <a:r>
              <a:rPr lang="nn-NO" b="1" dirty="0"/>
              <a:t>§ 3-27.</a:t>
            </a:r>
            <a:r>
              <a:rPr lang="nn-NO" b="1" i="1" dirty="0"/>
              <a:t>Førebuingsdel</a:t>
            </a:r>
            <a:endParaRPr lang="nn-NO" dirty="0"/>
          </a:p>
          <a:p>
            <a:endParaRPr lang="nn-NO" dirty="0"/>
          </a:p>
          <a:p>
            <a:r>
              <a:rPr lang="nn-NO" b="1" dirty="0"/>
              <a:t>§ 3-28.</a:t>
            </a:r>
            <a:r>
              <a:rPr lang="nn-NO" b="1" i="1" dirty="0"/>
              <a:t>Sensur</a:t>
            </a:r>
            <a:endParaRPr lang="nn-NO" dirty="0"/>
          </a:p>
          <a:p>
            <a:endParaRPr lang="nn-NO" dirty="0"/>
          </a:p>
          <a:p>
            <a:endParaRPr lang="en-US" sz="2400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26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3018" y="482116"/>
            <a:ext cx="10772775" cy="1658198"/>
          </a:xfrm>
        </p:spPr>
        <p:txBody>
          <a:bodyPr/>
          <a:lstStyle/>
          <a:p>
            <a:r>
              <a:rPr lang="nn-NO" dirty="0"/>
              <a:t>LK20 og Eksamensinstruks FOS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2800" dirty="0"/>
              <a:t>Opplysing om fag:</a:t>
            </a:r>
          </a:p>
          <a:p>
            <a:r>
              <a:rPr lang="nn-NO" sz="2800" dirty="0"/>
              <a:t>- Faglærar og ekstern sensor får informasjon fem dagar før elevane</a:t>
            </a:r>
          </a:p>
          <a:p>
            <a:r>
              <a:rPr lang="nn-NO" sz="2800" dirty="0"/>
              <a:t>- Skal skje 48 timar før eksamen på ein vekedag </a:t>
            </a:r>
          </a:p>
          <a:p>
            <a:endParaRPr lang="nn-NO" sz="2800" dirty="0"/>
          </a:p>
          <a:p>
            <a:r>
              <a:rPr lang="nn-NO" sz="2800" dirty="0"/>
              <a:t>Trekking av oppgåve/tema</a:t>
            </a:r>
          </a:p>
          <a:p>
            <a:r>
              <a:rPr lang="nn-NO" sz="2800" dirty="0"/>
              <a:t>- Eit høveleg tal oppgåver/tema, 2 – 4 elevar per oppgåve</a:t>
            </a:r>
          </a:p>
          <a:p>
            <a:r>
              <a:rPr lang="nn-NO" sz="2800" dirty="0">
                <a:hlinkClick r:id="rId2"/>
              </a:rPr>
              <a:t>Eksamensinstruks-FOS-</a:t>
            </a:r>
            <a:r>
              <a:rPr lang="nn-NO" sz="2800" dirty="0" err="1">
                <a:hlinkClick r:id="rId2"/>
              </a:rPr>
              <a:t>Ferdig..pdf</a:t>
            </a:r>
            <a:r>
              <a:rPr lang="nn-NO" sz="2800" dirty="0">
                <a:hlinkClick r:id="rId2"/>
              </a:rPr>
              <a:t> (fos-sunnh.no)</a:t>
            </a:r>
            <a:endParaRPr lang="nn-NO" sz="2800" dirty="0"/>
          </a:p>
          <a:p>
            <a:endParaRPr lang="nn-NO" dirty="0"/>
          </a:p>
          <a:p>
            <a:endParaRPr lang="nn-NO" dirty="0"/>
          </a:p>
        </p:txBody>
      </p:sp>
      <p:pic>
        <p:nvPicPr>
          <p:cNvPr id="4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2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Førebuing for elevane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/>
              <a:t>-Obligatorisk skuledag med rettleiing</a:t>
            </a:r>
          </a:p>
          <a:p>
            <a:r>
              <a:rPr lang="nn-NO" sz="2800" dirty="0"/>
              <a:t>-</a:t>
            </a:r>
            <a:r>
              <a:rPr lang="nn-NO" sz="2800" dirty="0">
                <a:solidFill>
                  <a:schemeClr val="tx1"/>
                </a:solidFill>
              </a:rPr>
              <a:t>Delar av førebuinga kan gjerast andre stadar (Prat rundt bordet)</a:t>
            </a:r>
          </a:p>
          <a:p>
            <a:endParaRPr lang="nn-NO" sz="2800" dirty="0"/>
          </a:p>
          <a:p>
            <a:r>
              <a:rPr lang="nn-NO" sz="2800" dirty="0"/>
              <a:t>Føremål:</a:t>
            </a:r>
          </a:p>
          <a:p>
            <a:r>
              <a:rPr lang="nn-NO" sz="2800" i="1" dirty="0"/>
              <a:t>«Rettleiinga skal syte for like føresetnadar for alle, og verken instruere elevane om løysingsmåte eller førebu dei på spørsmål dei får på eksamen.»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11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Rettleiing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n-NO" sz="2800" b="1" dirty="0"/>
              <a:t>Rettleiinga skal gjera elevane:</a:t>
            </a:r>
          </a:p>
          <a:p>
            <a:pPr>
              <a:buFontTx/>
              <a:buChar char="-"/>
            </a:pPr>
            <a:r>
              <a:rPr lang="nn-NO" sz="2800" dirty="0"/>
              <a:t>budde på utfordringane og oppgåvene dei møter på eksamen i faget</a:t>
            </a:r>
          </a:p>
          <a:p>
            <a:pPr>
              <a:buFontTx/>
              <a:buChar char="-"/>
            </a:pPr>
            <a:r>
              <a:rPr lang="nn-NO" sz="2800" dirty="0"/>
              <a:t>vera kjende med prosedyrane for gjennomføringa av eksamen og vurderingskriteria</a:t>
            </a:r>
          </a:p>
          <a:p>
            <a:pPr marL="0" indent="0">
              <a:buNone/>
            </a:pPr>
            <a:endParaRPr lang="nn-NO" sz="2800" dirty="0"/>
          </a:p>
          <a:p>
            <a:pPr>
              <a:buFontTx/>
              <a:buChar char="-"/>
            </a:pPr>
            <a:r>
              <a:rPr lang="nn-NO" sz="2800" b="1" dirty="0"/>
              <a:t>Rettleiinga skal IKKJE:</a:t>
            </a:r>
          </a:p>
          <a:p>
            <a:pPr>
              <a:buFontTx/>
              <a:buChar char="-"/>
            </a:pPr>
            <a:r>
              <a:rPr lang="nn-NO" sz="2800" dirty="0"/>
              <a:t>gi elevane instruksjon om ein bestemt løysingsmåte</a:t>
            </a:r>
          </a:p>
          <a:p>
            <a:pPr>
              <a:buFontTx/>
              <a:buChar char="-"/>
            </a:pPr>
            <a:r>
              <a:rPr lang="nn-NO" sz="2800" dirty="0"/>
              <a:t>etablera avtalar om korleis elevane skal svara på spørsmål i fagsamtalen</a:t>
            </a: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9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Tidsramme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/>
              <a:t>Tida faglærar og sensor nyttar til karaktersetjing er utanom fagsamtalen:</a:t>
            </a:r>
          </a:p>
          <a:p>
            <a:endParaRPr lang="nn-NO" sz="2800" dirty="0"/>
          </a:p>
          <a:p>
            <a:r>
              <a:rPr lang="nn-NO" sz="2800" dirty="0"/>
              <a:t>Munnleg eksamen i språk:</a:t>
            </a:r>
          </a:p>
          <a:p>
            <a:r>
              <a:rPr lang="nn-NO" sz="2800" dirty="0"/>
              <a:t>-Inntil 30 min per elev. </a:t>
            </a:r>
          </a:p>
          <a:p>
            <a:endParaRPr lang="nn-NO" sz="2800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22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Fagsamtale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12920"/>
          </a:xfrm>
        </p:spPr>
        <p:txBody>
          <a:bodyPr>
            <a:normAutofit lnSpcReduction="10000"/>
          </a:bodyPr>
          <a:lstStyle/>
          <a:p>
            <a:pPr algn="ctr"/>
            <a:r>
              <a:rPr lang="nn-NO" sz="2800" dirty="0">
                <a:solidFill>
                  <a:schemeClr val="accent1"/>
                </a:solidFill>
              </a:rPr>
              <a:t>Sensorane skal søkje å avdekke kompetanse gjennom fagsamtalen.</a:t>
            </a:r>
          </a:p>
          <a:p>
            <a:pPr marL="0" indent="0">
              <a:buNone/>
            </a:pPr>
            <a:r>
              <a:rPr lang="nn-NO" sz="3000" dirty="0"/>
              <a:t>-Eleven vel sjølv korleis fagsamtalen skal starte</a:t>
            </a:r>
          </a:p>
          <a:p>
            <a:pPr marL="0" indent="0">
              <a:buNone/>
            </a:pPr>
            <a:r>
              <a:rPr lang="nn-NO" sz="3000" dirty="0"/>
              <a:t>-Eleven skal ha høve til å syne HEILSKAPLEG kompetanse i faget</a:t>
            </a:r>
          </a:p>
          <a:p>
            <a:r>
              <a:rPr lang="nn-NO" sz="3000" dirty="0"/>
              <a:t>- og UTDJUPA kompetansen sin innan trekt problemstilling/tema</a:t>
            </a:r>
          </a:p>
          <a:p>
            <a:pPr marL="0" indent="0">
              <a:buNone/>
            </a:pPr>
            <a:r>
              <a:rPr lang="nn-NO" sz="3000" dirty="0"/>
              <a:t>-Eleven kan og PRØVAST i fleire relevante delar av læreplanen </a:t>
            </a:r>
            <a:r>
              <a:rPr lang="nn-NO" sz="3000" u="sng" dirty="0"/>
              <a:t>om det er tenleg for eleven</a:t>
            </a:r>
          </a:p>
          <a:p>
            <a:endParaRPr lang="nn-NO" sz="3000" dirty="0"/>
          </a:p>
          <a:p>
            <a:r>
              <a:rPr lang="nn-NO" sz="3000" dirty="0"/>
              <a:t>Faglærar har ansvaret for, og styrer, samtalen, men ekstern sensor kan bidra innom ramma faglærar legg.</a:t>
            </a:r>
          </a:p>
          <a:p>
            <a:endParaRPr lang="nn-NO" dirty="0"/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7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Vurdering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>
                <a:solidFill>
                  <a:schemeClr val="accent1"/>
                </a:solidFill>
              </a:rPr>
              <a:t>Sensor og faglærar skal delta i vurderinga. Ved usemje fastset ekstern sensor karakteren</a:t>
            </a:r>
          </a:p>
          <a:p>
            <a:pPr marL="0" indent="0">
              <a:buNone/>
            </a:pPr>
            <a:r>
              <a:rPr lang="nn-NO" dirty="0">
                <a:solidFill>
                  <a:schemeClr val="tx1"/>
                </a:solidFill>
              </a:rPr>
              <a:t>-Det skal utarbeidast vurderingskriterium som sensor har godkjend, og som elevane er kjende med.</a:t>
            </a:r>
          </a:p>
          <a:p>
            <a:pPr marL="0" indent="0">
              <a:buNone/>
            </a:pPr>
            <a:endParaRPr lang="nn-NO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n-NO" sz="2400" dirty="0">
                <a:solidFill>
                  <a:schemeClr val="tx1"/>
                </a:solidFill>
              </a:rPr>
              <a:t>- Karakteren vert gjort kjent for elevane straks etter at ein elev eller ei elevgruppe er ferdig og faglærar og ekstern sensor har drøfta</a:t>
            </a:r>
          </a:p>
          <a:p>
            <a:pPr marL="0" indent="0">
              <a:buNone/>
            </a:pPr>
            <a:endParaRPr lang="nn-NO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n-NO" dirty="0">
              <a:solidFill>
                <a:schemeClr val="tx1"/>
              </a:solidFill>
            </a:endParaRPr>
          </a:p>
        </p:txBody>
      </p:sp>
      <p:sp>
        <p:nvSpPr>
          <p:cNvPr id="4" name="Tittel 1"/>
          <p:cNvSpPr txBox="1">
            <a:spLocks/>
          </p:cNvSpPr>
          <p:nvPr/>
        </p:nvSpPr>
        <p:spPr>
          <a:xfrm>
            <a:off x="753018" y="482116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n-NO" dirty="0"/>
          </a:p>
        </p:txBody>
      </p:sp>
      <p:pic>
        <p:nvPicPr>
          <p:cNvPr id="5" name="Plassholder for innhold 6">
            <a:extLst>
              <a:ext uri="{FF2B5EF4-FFF2-40B4-BE49-F238E27FC236}">
                <a16:creationId xmlns:a16="http://schemas.microsoft.com/office/drawing/2014/main" id="{8B20A379-D66C-4E11-9A2B-A9745DCC0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484" y="627564"/>
            <a:ext cx="1462088" cy="90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2485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t">
  <a:themeElements>
    <a:clrScheme name="Metropolitt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BFA95BF4B0104CBE18F0FBC08A64C1" ma:contentTypeVersion="14" ma:contentTypeDescription="Opprett et nytt dokument." ma:contentTypeScope="" ma:versionID="ef5721a286184ad2d51c0f1fd089399b">
  <xsd:schema xmlns:xsd="http://www.w3.org/2001/XMLSchema" xmlns:xs="http://www.w3.org/2001/XMLSchema" xmlns:p="http://schemas.microsoft.com/office/2006/metadata/properties" xmlns:ns3="df9f1c34-777e-4b86-9eff-4c507859cd97" xmlns:ns4="777486ca-3746-40e2-9c37-bb3ff2eba34e" targetNamespace="http://schemas.microsoft.com/office/2006/metadata/properties" ma:root="true" ma:fieldsID="5e56cdad4d011f224decf1da482b9357" ns3:_="" ns4:_="">
    <xsd:import namespace="df9f1c34-777e-4b86-9eff-4c507859cd97"/>
    <xsd:import namespace="777486ca-3746-40e2-9c37-bb3ff2eba3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f1c34-777e-4b86-9eff-4c507859cd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486ca-3746-40e2-9c37-bb3ff2eba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063AEB-662E-4E1C-A4B1-32F465461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9f1c34-777e-4b86-9eff-4c507859cd97"/>
    <ds:schemaRef ds:uri="777486ca-3746-40e2-9c37-bb3ff2eba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83EDBB-308E-4742-A3B0-FCDFDC4B6572}">
  <ds:schemaRefs>
    <ds:schemaRef ds:uri="df9f1c34-777e-4b86-9eff-4c507859cd97"/>
    <ds:schemaRef ds:uri="http://purl.org/dc/elements/1.1/"/>
    <ds:schemaRef ds:uri="http://schemas.microsoft.com/office/2006/metadata/properties"/>
    <ds:schemaRef ds:uri="777486ca-3746-40e2-9c37-bb3ff2eba34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EF6A5C-789B-45A2-8F99-B274421D8D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TM03457491[[fn=Metropolitt]]</Template>
  <TotalTime>12421</TotalTime>
  <Words>1257</Words>
  <Application>Microsoft Office PowerPoint</Application>
  <PresentationFormat>Breiskjerm</PresentationFormat>
  <Paragraphs>141</Paragraphs>
  <Slides>17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Metropolitt</vt:lpstr>
      <vt:lpstr>Eksamensworkshop</vt:lpstr>
      <vt:lpstr>Plan for dagen</vt:lpstr>
      <vt:lpstr>Forskrifta til opplæringslova</vt:lpstr>
      <vt:lpstr>LK20 og Eksamensinstruks FOS</vt:lpstr>
      <vt:lpstr>Førebuing for elevane</vt:lpstr>
      <vt:lpstr>Rettleiing</vt:lpstr>
      <vt:lpstr>Tidsramme</vt:lpstr>
      <vt:lpstr>Fagsamtale</vt:lpstr>
      <vt:lpstr>Vurdering</vt:lpstr>
      <vt:lpstr>Førebuing til eksamen</vt:lpstr>
      <vt:lpstr>Formidling- Lærar drar ut svar</vt:lpstr>
      <vt:lpstr>Kunnskapsløftet 2020</vt:lpstr>
      <vt:lpstr> Utforming av oppgåver </vt:lpstr>
      <vt:lpstr>Har faget spesielle utfordringar?</vt:lpstr>
      <vt:lpstr>Gruppearbeid – del 1 </vt:lpstr>
      <vt:lpstr>Gruppearbeid – del 2 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Steindal, Hege Hovland</dc:creator>
  <cp:lastModifiedBy>Hege Hovland Steindal</cp:lastModifiedBy>
  <cp:revision>45</cp:revision>
  <dcterms:created xsi:type="dcterms:W3CDTF">2023-02-15T13:19:04Z</dcterms:created>
  <dcterms:modified xsi:type="dcterms:W3CDTF">2023-11-30T10:26:01Z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0x0101001EBFA95BF4B0104CBE18F0FBC08A64C1</vt:lpwstr>
  </property>
</Properties>
</file>