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notesMasterIdLst>
    <p:notesMasterId r:id="rId25"/>
  </p:notesMasterIdLst>
  <p:sldIdLst>
    <p:sldId id="256" r:id="rId5"/>
    <p:sldId id="356" r:id="rId6"/>
    <p:sldId id="387" r:id="rId7"/>
    <p:sldId id="294" r:id="rId8"/>
    <p:sldId id="362" r:id="rId9"/>
    <p:sldId id="365" r:id="rId10"/>
    <p:sldId id="386" r:id="rId11"/>
    <p:sldId id="376" r:id="rId12"/>
    <p:sldId id="378" r:id="rId13"/>
    <p:sldId id="379" r:id="rId14"/>
    <p:sldId id="380" r:id="rId15"/>
    <p:sldId id="381" r:id="rId16"/>
    <p:sldId id="264" r:id="rId17"/>
    <p:sldId id="262" r:id="rId18"/>
    <p:sldId id="257" r:id="rId19"/>
    <p:sldId id="263" r:id="rId20"/>
    <p:sldId id="258" r:id="rId21"/>
    <p:sldId id="265" r:id="rId22"/>
    <p:sldId id="259" r:id="rId23"/>
    <p:sldId id="384" r:id="rId24"/>
  </p:sldIdLst>
  <p:sldSz cx="12192000" cy="6858000"/>
  <p:notesSz cx="6858000" cy="9144000"/>
  <p:defaultTextStyle>
    <a:defPPr>
      <a:defRPr lang="nb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DCD605-6839-4F6F-B37A-422E49E9976D}" v="88" dt="2023-02-07T11:08:22.589"/>
    <p1510:client id="{1D01FA84-F619-4E1C-96C4-C36009C99177}" v="579" dt="2023-02-08T22:34:43.305"/>
    <p1510:client id="{23A037E6-0731-44F1-AD7A-0C2F3B8D27F5}" v="94" dt="2023-02-07T22:17:02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A895A-FF32-4613-817E-F3D7B76113D0}" type="datetimeFigureOut">
              <a:rPr lang="nn-NO" smtClean="0"/>
              <a:t>08.02.2023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88A37-4C31-4EA7-A452-86F60295C3A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0033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lysbilde 1">
            <a:extLst>
              <a:ext uri="{FF2B5EF4-FFF2-40B4-BE49-F238E27FC236}">
                <a16:creationId xmlns:a16="http://schemas.microsoft.com/office/drawing/2014/main" id="{3742B448-E434-4673-9839-F97CB0E949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Plassholder for notater 2">
            <a:extLst>
              <a:ext uri="{FF2B5EF4-FFF2-40B4-BE49-F238E27FC236}">
                <a16:creationId xmlns:a16="http://schemas.microsoft.com/office/drawing/2014/main" id="{D073C10F-A0D8-4767-A4B1-ED30A3A39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n-NO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Me erfarar det forskning syner, overgongen frå bhg til skule, samt tverrfagleg samarbeid på tvers av profesjonar og institusjonar  er ikkje tilfredsstillande nok.</a:t>
            </a:r>
          </a:p>
          <a:p>
            <a:r>
              <a:rPr lang="nn-NO" altLang="nb-NO">
                <a:latin typeface="Arial" panose="020B0604020202020204" pitchFamily="34" charset="0"/>
                <a:ea typeface="ＭＳ Ｐゴシック" panose="020B0600070205080204" pitchFamily="34" charset="-128"/>
                <a:cs typeface="Times" panose="02020603050405020304" pitchFamily="18" charset="0"/>
              </a:rPr>
              <a:t>. </a:t>
            </a:r>
          </a:p>
          <a:p>
            <a:endParaRPr lang="nn-NO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20" name="Plassholder for lysbildenummer 3">
            <a:extLst>
              <a:ext uri="{FF2B5EF4-FFF2-40B4-BE49-F238E27FC236}">
                <a16:creationId xmlns:a16="http://schemas.microsoft.com/office/drawing/2014/main" id="{E805670D-F8C0-4CB2-BDCF-22E0C86EBC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28E298-78FC-4420-8197-92D79369F3AD}" type="slidenum">
              <a:rPr lang="nb-NO" altLang="nb-NO" sz="1200"/>
              <a:pPr/>
              <a:t>2</a:t>
            </a:fld>
            <a:endParaRPr lang="nb-NO" altLang="nb-NO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ssholder for lysbilde 1">
            <a:extLst>
              <a:ext uri="{FF2B5EF4-FFF2-40B4-BE49-F238E27FC236}">
                <a16:creationId xmlns:a16="http://schemas.microsoft.com/office/drawing/2014/main" id="{6C25A130-9BED-44CB-A654-833B9451DB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Plassholder for notater 2">
            <a:extLst>
              <a:ext uri="{FF2B5EF4-FFF2-40B4-BE49-F238E27FC236}">
                <a16:creationId xmlns:a16="http://schemas.microsoft.com/office/drawing/2014/main" id="{CEDC30E0-A1E3-469C-AE21-014E18E16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n-NO" altLang="nb-NO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8916" name="Plassholder for lysbildenummer 3">
            <a:extLst>
              <a:ext uri="{FF2B5EF4-FFF2-40B4-BE49-F238E27FC236}">
                <a16:creationId xmlns:a16="http://schemas.microsoft.com/office/drawing/2014/main" id="{C741C1AF-614C-41E6-AAFF-59F84A5CA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0B1DC5-31C4-4675-8120-01FDC67050DE}" type="slidenum">
              <a:rPr lang="nb-NO" altLang="nb-NO" sz="1200"/>
              <a:pPr/>
              <a:t>23</a:t>
            </a:fld>
            <a:endParaRPr lang="nb-NO" altLang="nb-NO" sz="1200"/>
          </a:p>
        </p:txBody>
      </p:sp>
    </p:spTree>
    <p:extLst>
      <p:ext uri="{BB962C8B-B14F-4D97-AF65-F5344CB8AC3E}">
        <p14:creationId xmlns:p14="http://schemas.microsoft.com/office/powerpoint/2010/main" val="217098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930"/>
              </a:spcBef>
            </a:pPr>
            <a:r>
              <a:rPr lang="en-US" dirty="0" err="1"/>
              <a:t>Universelle</a:t>
            </a:r>
            <a:r>
              <a:rPr lang="en-US" dirty="0"/>
              <a:t> </a:t>
            </a:r>
            <a:r>
              <a:rPr lang="en-US" dirty="0" err="1"/>
              <a:t>tiltak</a:t>
            </a:r>
            <a:r>
              <a:rPr lang="en-US" dirty="0"/>
              <a:t> </a:t>
            </a:r>
            <a:r>
              <a:rPr lang="en-US" dirty="0" err="1"/>
              <a:t>som</a:t>
            </a:r>
            <a:r>
              <a:rPr lang="en-US" dirty="0"/>
              <a:t> </a:t>
            </a:r>
            <a:r>
              <a:rPr lang="en-US" dirty="0" err="1"/>
              <a:t>kjem</a:t>
            </a:r>
            <a:r>
              <a:rPr lang="en-US" dirty="0"/>
              <a:t> alle </a:t>
            </a:r>
            <a:r>
              <a:rPr lang="en-US" dirty="0" err="1"/>
              <a:t>til</a:t>
            </a:r>
            <a:r>
              <a:rPr lang="en-US" dirty="0"/>
              <a:t> </a:t>
            </a:r>
            <a:r>
              <a:rPr lang="en-US" dirty="0" err="1"/>
              <a:t>gode</a:t>
            </a:r>
          </a:p>
          <a:p>
            <a:pPr marL="171450" indent="-285750">
              <a:lnSpc>
                <a:spcPct val="130000"/>
              </a:lnSpc>
              <a:spcBef>
                <a:spcPts val="930"/>
              </a:spcBef>
              <a:buFont typeface="Corbel,Sans-Serif"/>
              <a:buChar char="•"/>
            </a:pPr>
            <a:r>
              <a:rPr lang="en-US" dirty="0" err="1"/>
              <a:t>Haldningsendring</a:t>
            </a:r>
          </a:p>
          <a:p>
            <a:pPr marL="171450" indent="-285750">
              <a:lnSpc>
                <a:spcPct val="130000"/>
              </a:lnSpc>
              <a:spcBef>
                <a:spcPts val="930"/>
              </a:spcBef>
              <a:buFont typeface="Corbel,Sans-Serif"/>
              <a:buChar char="•"/>
            </a:pPr>
            <a:r>
              <a:rPr lang="en-US" dirty="0" err="1"/>
              <a:t>Jobba</a:t>
            </a:r>
            <a:r>
              <a:rPr lang="en-US" dirty="0"/>
              <a:t> </a:t>
            </a:r>
            <a:r>
              <a:rPr lang="en-US" dirty="0" err="1"/>
              <a:t>heilskapleg</a:t>
            </a:r>
            <a:r>
              <a:rPr lang="en-US" dirty="0"/>
              <a:t> med </a:t>
            </a:r>
            <a:r>
              <a:rPr lang="en-US" dirty="0" err="1"/>
              <a:t>familie</a:t>
            </a:r>
            <a:r>
              <a:rPr lang="en-US" dirty="0"/>
              <a:t>, </a:t>
            </a:r>
            <a:r>
              <a:rPr lang="en-US" dirty="0" err="1"/>
              <a:t>vaksenrolla</a:t>
            </a:r>
            <a:r>
              <a:rPr lang="en-US" dirty="0"/>
              <a:t>, </a:t>
            </a:r>
            <a:r>
              <a:rPr lang="en-US" dirty="0" err="1"/>
              <a:t>klasseleiing</a:t>
            </a:r>
            <a:r>
              <a:rPr lang="en-US" dirty="0"/>
              <a:t>, </a:t>
            </a:r>
            <a:r>
              <a:rPr lang="en-US" dirty="0" err="1"/>
              <a:t>organisering</a:t>
            </a:r>
            <a:r>
              <a:rPr lang="en-US" dirty="0"/>
              <a:t> </a:t>
            </a:r>
            <a:r>
              <a:rPr lang="en-US" dirty="0" err="1"/>
              <a:t>og</a:t>
            </a:r>
            <a:r>
              <a:rPr lang="en-US" dirty="0"/>
              <a:t> </a:t>
            </a:r>
            <a:r>
              <a:rPr lang="en-US" dirty="0" err="1"/>
              <a:t>mestringstru</a:t>
            </a:r>
            <a:r>
              <a:rPr lang="en-US" dirty="0"/>
              <a:t>. </a:t>
            </a:r>
          </a:p>
          <a:p>
            <a:endParaRPr lang="nn-NO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88A37-4C31-4EA7-A452-86F60295C3AE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2108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lysbilde 1">
            <a:extLst>
              <a:ext uri="{FF2B5EF4-FFF2-40B4-BE49-F238E27FC236}">
                <a16:creationId xmlns:a16="http://schemas.microsoft.com/office/drawing/2014/main" id="{80263A0D-1DE6-428B-A54F-B3B4F7C6BF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Plassholder for notater 2">
            <a:extLst>
              <a:ext uri="{FF2B5EF4-FFF2-40B4-BE49-F238E27FC236}">
                <a16:creationId xmlns:a16="http://schemas.microsoft.com/office/drawing/2014/main" id="{01426698-58D8-41C7-8B04-36D8E35E9F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n-NO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Felles kjernekomponentar</a:t>
            </a:r>
          </a:p>
        </p:txBody>
      </p:sp>
      <p:sp>
        <p:nvSpPr>
          <p:cNvPr id="18436" name="Plassholder for lysbildenummer 3">
            <a:extLst>
              <a:ext uri="{FF2B5EF4-FFF2-40B4-BE49-F238E27FC236}">
                <a16:creationId xmlns:a16="http://schemas.microsoft.com/office/drawing/2014/main" id="{3DB16A40-F34D-46DA-BC70-B53436491B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CA6E438-5596-4F44-BF2C-6DB6BE887423}" type="slidenum">
              <a:rPr lang="nb-NO" altLang="nb-NO" sz="1200"/>
              <a:pPr/>
              <a:t>4</a:t>
            </a:fld>
            <a:endParaRPr lang="nb-NO" altLang="nb-NO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ssholder for lysbilde 1">
            <a:extLst>
              <a:ext uri="{FF2B5EF4-FFF2-40B4-BE49-F238E27FC236}">
                <a16:creationId xmlns:a16="http://schemas.microsoft.com/office/drawing/2014/main" id="{0A7C6A30-312C-46A8-81B6-4CAEBAE2A2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Plassholder for notater 2">
            <a:extLst>
              <a:ext uri="{FF2B5EF4-FFF2-40B4-BE49-F238E27FC236}">
                <a16:creationId xmlns:a16="http://schemas.microsoft.com/office/drawing/2014/main" id="{B5F77696-3164-4C1D-BEA4-CE23A2D69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n-NO" altLang="nb-NO" dirty="0" err="1">
                <a:latin typeface="Arial"/>
                <a:ea typeface="ＭＳ Ｐゴシック"/>
                <a:cs typeface="Arial"/>
              </a:rPr>
              <a:t>Mestringstru</a:t>
            </a:r>
            <a:r>
              <a:rPr lang="nn-NO" altLang="nb-NO" dirty="0">
                <a:latin typeface="Arial"/>
                <a:ea typeface="ＭＳ Ｐゴシック"/>
                <a:cs typeface="Arial"/>
              </a:rPr>
              <a:t> og overgangskompetanse samtidig som me fremmer </a:t>
            </a:r>
            <a:r>
              <a:rPr lang="nn-NO" altLang="nb-NO" dirty="0" err="1">
                <a:latin typeface="Arial"/>
                <a:ea typeface="ＭＳ Ｐゴシック"/>
                <a:cs typeface="Arial"/>
              </a:rPr>
              <a:t>inkludering</a:t>
            </a:r>
            <a:endParaRPr lang="nn-NO" altLang="nb-NO">
              <a:latin typeface="Arial"/>
              <a:ea typeface="ＭＳ Ｐゴシック"/>
              <a:cs typeface="Arial"/>
            </a:endParaRPr>
          </a:p>
          <a:p>
            <a:r>
              <a:rPr lang="nn-NO" altLang="nb-NO" dirty="0" err="1">
                <a:latin typeface="Arial"/>
                <a:ea typeface="ＭＳ Ｐゴシック"/>
                <a:cs typeface="Arial"/>
              </a:rPr>
              <a:t>KILDe</a:t>
            </a:r>
          </a:p>
        </p:txBody>
      </p:sp>
      <p:sp>
        <p:nvSpPr>
          <p:cNvPr id="13316" name="Plassholder for lysbildenummer 3">
            <a:extLst>
              <a:ext uri="{FF2B5EF4-FFF2-40B4-BE49-F238E27FC236}">
                <a16:creationId xmlns:a16="http://schemas.microsoft.com/office/drawing/2014/main" id="{47F9D552-CEE2-4854-B2D9-16A4E21F3D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D5324CF-24FD-4B6E-9466-471A7C34D1EF}" type="slidenum">
              <a:rPr lang="nb-NO" altLang="nb-NO" sz="1200"/>
              <a:pPr/>
              <a:t>5</a:t>
            </a:fld>
            <a:endParaRPr lang="nb-NO" altLang="nb-NO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err="1"/>
              <a:t>Medverkand</a:t>
            </a:r>
            <a:r>
              <a:rPr lang="nn-NO" dirty="0"/>
              <a:t> </a:t>
            </a:r>
          </a:p>
          <a:p>
            <a:r>
              <a:rPr lang="nn-NO" dirty="0"/>
              <a:t>Eigarskap og lojalitet</a:t>
            </a:r>
          </a:p>
          <a:p>
            <a:r>
              <a:rPr lang="nn-NO" dirty="0"/>
              <a:t>Nemne aktivitetar</a:t>
            </a:r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88A37-4C31-4EA7-A452-86F60295C3AE}" type="slidenum">
              <a:rPr lang="nn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69701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ssholder for lysbilde 1">
            <a:extLst>
              <a:ext uri="{FF2B5EF4-FFF2-40B4-BE49-F238E27FC236}">
                <a16:creationId xmlns:a16="http://schemas.microsoft.com/office/drawing/2014/main" id="{B1F46BA7-87F9-4F99-AEF0-B6B66FBF11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Plassholder for notater 2">
            <a:extLst>
              <a:ext uri="{FF2B5EF4-FFF2-40B4-BE49-F238E27FC236}">
                <a16:creationId xmlns:a16="http://schemas.microsoft.com/office/drawing/2014/main" id="{743FAE5A-D001-4260-9332-06F44EB83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n-NO" altLang="nb-NO" dirty="0">
                <a:latin typeface="Arial"/>
                <a:ea typeface="ＭＳ Ｐゴシック"/>
                <a:cs typeface="Arial"/>
              </a:rPr>
              <a:t>Tverrfagleg samarbeid</a:t>
            </a:r>
          </a:p>
          <a:p>
            <a:r>
              <a:rPr lang="nn-NO" altLang="nb-NO" dirty="0">
                <a:latin typeface="Arial"/>
                <a:ea typeface="ＭＳ Ｐゴシック"/>
                <a:cs typeface="Arial"/>
              </a:rPr>
              <a:t>Thorbjørn Lund</a:t>
            </a:r>
          </a:p>
          <a:p>
            <a:r>
              <a:rPr lang="nn-NO" altLang="nb-NO" dirty="0">
                <a:latin typeface="Arial"/>
                <a:ea typeface="ＭＳ Ｐゴシック"/>
                <a:cs typeface="Arial"/>
              </a:rPr>
              <a:t>Bli teorien</a:t>
            </a:r>
          </a:p>
          <a:p>
            <a:r>
              <a:rPr lang="nn-NO" altLang="nb-NO" dirty="0">
                <a:latin typeface="Arial"/>
                <a:ea typeface="ＭＳ Ｐゴシック"/>
                <a:cs typeface="Arial"/>
              </a:rPr>
              <a:t>Bømlo</a:t>
            </a:r>
            <a:endParaRPr lang="nn-NO" altLang="nb-NO" dirty="0"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7652" name="Plassholder for lysbildenummer 3">
            <a:extLst>
              <a:ext uri="{FF2B5EF4-FFF2-40B4-BE49-F238E27FC236}">
                <a16:creationId xmlns:a16="http://schemas.microsoft.com/office/drawing/2014/main" id="{DC330E34-91B6-4D09-A468-CCAD82B44D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A4DC1C-0725-4A77-ADEF-936CBFA206E8}" type="slidenum">
              <a:rPr lang="nb-NO" altLang="nb-NO" sz="1200"/>
              <a:pPr/>
              <a:t>10</a:t>
            </a:fld>
            <a:endParaRPr lang="nb-NO" altLang="nb-NO" sz="1200"/>
          </a:p>
        </p:txBody>
      </p:sp>
    </p:spTree>
    <p:extLst>
      <p:ext uri="{BB962C8B-B14F-4D97-AF65-F5344CB8AC3E}">
        <p14:creationId xmlns:p14="http://schemas.microsoft.com/office/powerpoint/2010/main" val="773046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ssholder for lysbilde 1">
            <a:extLst>
              <a:ext uri="{FF2B5EF4-FFF2-40B4-BE49-F238E27FC236}">
                <a16:creationId xmlns:a16="http://schemas.microsoft.com/office/drawing/2014/main" id="{8DEF35EF-02F9-4870-BC9E-BF2013F023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Plassholder for notater 2">
            <a:extLst>
              <a:ext uri="{FF2B5EF4-FFF2-40B4-BE49-F238E27FC236}">
                <a16:creationId xmlns:a16="http://schemas.microsoft.com/office/drawing/2014/main" id="{21FA4EA3-809F-45B7-9AC8-63A75259E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n-NO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Svare opp behov frå foreldre – ynskje om meir og tidlegare informasjon</a:t>
            </a:r>
          </a:p>
          <a:p>
            <a:endParaRPr lang="nn-NO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700" name="Plassholder for lysbildenummer 3">
            <a:extLst>
              <a:ext uri="{FF2B5EF4-FFF2-40B4-BE49-F238E27FC236}">
                <a16:creationId xmlns:a16="http://schemas.microsoft.com/office/drawing/2014/main" id="{1694480F-0149-4747-8B14-847B3682FD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8186E7-CD9D-44E7-924F-1186434E489D}" type="slidenum">
              <a:rPr lang="nb-NO" altLang="nb-NO" sz="1200"/>
              <a:pPr/>
              <a:t>11</a:t>
            </a:fld>
            <a:endParaRPr lang="nb-NO" altLang="nb-NO" sz="1200"/>
          </a:p>
        </p:txBody>
      </p:sp>
    </p:spTree>
    <p:extLst>
      <p:ext uri="{BB962C8B-B14F-4D97-AF65-F5344CB8AC3E}">
        <p14:creationId xmlns:p14="http://schemas.microsoft.com/office/powerpoint/2010/main" val="4251720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A387B335-EBCA-48A5-8440-4ECAE63270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081324-F999-4210-8EBF-CC25693C8B72}" type="slidenum">
              <a:rPr lang="nb-NO" altLang="nb-NO" sz="1200"/>
              <a:pPr/>
              <a:t>12</a:t>
            </a:fld>
            <a:endParaRPr lang="nb-NO" altLang="nb-NO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0D8EFD3-8D2C-45FD-9B64-A467CE7308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2D86F6C9-88DA-49D8-A018-4A87D3F75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107000"/>
              </a:lnSpc>
            </a:pPr>
            <a:r>
              <a:rPr lang="en-US" dirty="0"/>
              <a:t>«Gode </a:t>
            </a:r>
            <a:r>
              <a:rPr lang="en-US" dirty="0" err="1"/>
              <a:t>erfaringer</a:t>
            </a:r>
            <a:r>
              <a:rPr lang="en-US" dirty="0"/>
              <a:t> med </a:t>
            </a:r>
            <a:r>
              <a:rPr lang="en-US" dirty="0" err="1"/>
              <a:t>lesing</a:t>
            </a:r>
            <a:r>
              <a:rPr lang="en-US" dirty="0"/>
              <a:t> er av </a:t>
            </a:r>
            <a:r>
              <a:rPr lang="en-US" dirty="0" err="1"/>
              <a:t>stor</a:t>
            </a:r>
            <a:r>
              <a:rPr lang="en-US" dirty="0"/>
              <a:t> </a:t>
            </a:r>
            <a:r>
              <a:rPr lang="en-US" dirty="0" err="1"/>
              <a:t>betydning</a:t>
            </a:r>
            <a:r>
              <a:rPr lang="en-US" dirty="0"/>
              <a:t> for å </a:t>
            </a:r>
            <a:r>
              <a:rPr lang="en-US" dirty="0" err="1"/>
              <a:t>etablere</a:t>
            </a:r>
            <a:r>
              <a:rPr lang="en-US" dirty="0"/>
              <a:t> </a:t>
            </a:r>
            <a:r>
              <a:rPr lang="en-US" dirty="0" err="1"/>
              <a:t>trygge</a:t>
            </a:r>
            <a:r>
              <a:rPr lang="en-US" dirty="0"/>
              <a:t> </a:t>
            </a:r>
            <a:r>
              <a:rPr lang="en-US" dirty="0" err="1"/>
              <a:t>relasjoner</a:t>
            </a:r>
            <a:r>
              <a:rPr lang="en-US" dirty="0"/>
              <a:t> </a:t>
            </a:r>
            <a:r>
              <a:rPr lang="en-US" dirty="0" err="1"/>
              <a:t>mellom</a:t>
            </a:r>
            <a:r>
              <a:rPr lang="en-US" dirty="0"/>
              <a:t> barn </a:t>
            </a:r>
            <a:r>
              <a:rPr lang="en-US" dirty="0" err="1"/>
              <a:t>og</a:t>
            </a:r>
            <a:r>
              <a:rPr lang="en-US" dirty="0"/>
              <a:t> </a:t>
            </a:r>
            <a:r>
              <a:rPr lang="en-US" dirty="0" err="1"/>
              <a:t>voksen</a:t>
            </a:r>
            <a:r>
              <a:rPr lang="en-US" dirty="0"/>
              <a:t>, </a:t>
            </a:r>
            <a:r>
              <a:rPr lang="en-US" dirty="0" err="1"/>
              <a:t>og</a:t>
            </a:r>
            <a:r>
              <a:rPr lang="en-US" dirty="0"/>
              <a:t> for å </a:t>
            </a:r>
            <a:r>
              <a:rPr lang="en-US" dirty="0" err="1"/>
              <a:t>støtte</a:t>
            </a:r>
            <a:r>
              <a:rPr lang="en-US" dirty="0"/>
              <a:t> barn </a:t>
            </a:r>
            <a:r>
              <a:rPr lang="en-US" dirty="0" err="1"/>
              <a:t>i</a:t>
            </a:r>
            <a:r>
              <a:rPr lang="en-US" dirty="0"/>
              <a:t> å </a:t>
            </a:r>
            <a:r>
              <a:rPr lang="en-US" dirty="0" err="1"/>
              <a:t>oppleve</a:t>
            </a:r>
            <a:r>
              <a:rPr lang="en-US" dirty="0"/>
              <a:t> </a:t>
            </a:r>
            <a:r>
              <a:rPr lang="en-US" dirty="0" err="1"/>
              <a:t>lesing</a:t>
            </a:r>
            <a:r>
              <a:rPr lang="en-US" dirty="0"/>
              <a:t> </a:t>
            </a:r>
            <a:r>
              <a:rPr lang="en-US" dirty="0" err="1"/>
              <a:t>som</a:t>
            </a:r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 </a:t>
            </a:r>
            <a:r>
              <a:rPr lang="en-US" dirty="0" err="1"/>
              <a:t>trivelig</a:t>
            </a:r>
            <a:r>
              <a:rPr lang="en-US" dirty="0"/>
              <a:t> </a:t>
            </a:r>
            <a:r>
              <a:rPr lang="en-US" dirty="0" err="1"/>
              <a:t>aktivitet</a:t>
            </a:r>
            <a:r>
              <a:rPr lang="en-US" dirty="0"/>
              <a:t> de </a:t>
            </a:r>
            <a:r>
              <a:rPr lang="en-US" dirty="0" err="1"/>
              <a:t>vil</a:t>
            </a:r>
            <a:r>
              <a:rPr lang="en-US" dirty="0"/>
              <a:t> </a:t>
            </a:r>
            <a:r>
              <a:rPr lang="en-US" dirty="0" err="1"/>
              <a:t>oppsøke</a:t>
            </a:r>
            <a:r>
              <a:rPr lang="en-US" dirty="0"/>
              <a:t> </a:t>
            </a:r>
            <a:r>
              <a:rPr lang="en-US" dirty="0" err="1"/>
              <a:t>igjen</a:t>
            </a:r>
            <a:r>
              <a:rPr lang="en-US" dirty="0"/>
              <a:t> </a:t>
            </a:r>
            <a:r>
              <a:rPr lang="en-US" dirty="0" err="1"/>
              <a:t>og</a:t>
            </a:r>
            <a:r>
              <a:rPr lang="en-US" dirty="0"/>
              <a:t> </a:t>
            </a:r>
            <a:r>
              <a:rPr lang="en-US" dirty="0" err="1"/>
              <a:t>igjen</a:t>
            </a:r>
            <a:endParaRPr lang="en-US" dirty="0">
              <a:latin typeface="Calibri"/>
              <a:ea typeface="ＭＳ Ｐゴシック"/>
              <a:cs typeface="Calibri"/>
            </a:endParaRPr>
          </a:p>
          <a:p>
            <a:pPr lvl="1">
              <a:lnSpc>
                <a:spcPct val="107000"/>
              </a:lnSpc>
            </a:pPr>
            <a:r>
              <a:rPr lang="nn-NO" altLang="nb-NO" dirty="0">
                <a:latin typeface="Arial"/>
                <a:ea typeface="ＭＳ Ｐゴシック"/>
                <a:cs typeface="Arial"/>
              </a:rPr>
              <a:t>Samling fokus </a:t>
            </a:r>
            <a:r>
              <a:rPr lang="nn-NO" altLang="nb-NO" dirty="0" err="1">
                <a:latin typeface="Arial"/>
                <a:ea typeface="ＭＳ Ｐゴシック"/>
                <a:cs typeface="Arial"/>
              </a:rPr>
              <a:t>på</a:t>
            </a:r>
            <a:r>
              <a:rPr lang="nn-NO" altLang="nb-NO" sz="1100" dirty="0" err="1">
                <a:latin typeface="Calibri"/>
                <a:ea typeface="Calibri" panose="020F0502020204030204" pitchFamily="34" charset="0"/>
                <a:cs typeface="Calibri"/>
              </a:rPr>
              <a:t>«Foreldrebasert</a:t>
            </a:r>
            <a:r>
              <a:rPr lang="nn-NO" altLang="nb-NO" sz="1100" dirty="0">
                <a:latin typeface="Calibri"/>
                <a:ea typeface="Calibri" panose="020F0502020204030204" pitchFamily="34" charset="0"/>
                <a:cs typeface="Calibri"/>
              </a:rPr>
              <a:t> tilvenning» -Foreldre og barn blir kjend med andre foreldre og barn </a:t>
            </a:r>
            <a:endParaRPr lang="nn-NO" altLang="nb-NO" sz="1100">
              <a:latin typeface="Calibri"/>
              <a:ea typeface="ＭＳ Ｐゴシック"/>
              <a:cs typeface="Calibri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n-NO" altLang="nb-NO" sz="1100" b="1" dirty="0">
                <a:latin typeface="Calibri"/>
                <a:ea typeface="Calibri" panose="020F0502020204030204" pitchFamily="34" charset="0"/>
                <a:cs typeface="Calibri"/>
              </a:rPr>
              <a:t>Fremmer </a:t>
            </a:r>
            <a:r>
              <a:rPr lang="nn-NO" altLang="nb-NO" sz="1100" b="1" dirty="0" err="1">
                <a:latin typeface="Calibri"/>
                <a:ea typeface="Calibri" panose="020F0502020204030204" pitchFamily="34" charset="0"/>
                <a:cs typeface="Calibri"/>
              </a:rPr>
              <a:t>inkludering</a:t>
            </a:r>
            <a:endParaRPr lang="nn-NO" altLang="nb-NO" sz="1100">
              <a:latin typeface="Calibri"/>
              <a:ea typeface="Calibri" panose="020F0502020204030204" pitchFamily="34" charset="0"/>
              <a:cs typeface="Calibri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n-NO" altLang="nb-NO" sz="1100" dirty="0">
                <a:latin typeface="Calibri"/>
                <a:ea typeface="Calibri" panose="020F0502020204030204" pitchFamily="34" charset="0"/>
                <a:cs typeface="Calibri"/>
              </a:rPr>
              <a:t>Barna blir kjend med skulen og dei andre elevane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n-NO" altLang="nb-NO" sz="1100" dirty="0">
                <a:latin typeface="Calibri"/>
                <a:ea typeface="Calibri" panose="020F0502020204030204" pitchFamily="34" charset="0"/>
                <a:cs typeface="Calibri"/>
              </a:rPr>
              <a:t>Spesielt for barn som kjem åleine frå sin </a:t>
            </a:r>
            <a:r>
              <a:rPr lang="nn-NO" altLang="nb-NO" sz="1100" dirty="0" err="1">
                <a:latin typeface="Calibri"/>
                <a:ea typeface="Calibri" panose="020F0502020204030204" pitchFamily="34" charset="0"/>
                <a:cs typeface="Calibri"/>
              </a:rPr>
              <a:t>bhg</a:t>
            </a:r>
            <a:endParaRPr lang="nn-NO" altLang="nb-NO" sz="1100" dirty="0">
              <a:latin typeface="Calibri"/>
              <a:ea typeface="Calibri" panose="020F0502020204030204" pitchFamily="34" charset="0"/>
              <a:cs typeface="Calibri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n-NO" altLang="nb-NO" sz="1100" dirty="0">
                <a:latin typeface="Calibri"/>
                <a:ea typeface="Calibri" panose="020F0502020204030204" pitchFamily="34" charset="0"/>
                <a:cs typeface="Calibri"/>
              </a:rPr>
              <a:t>Foreldre og barn blir kjend med det fysiske miljøet og personell på skulen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n-NO" altLang="nb-NO" sz="1100" dirty="0">
                <a:latin typeface="Calibri"/>
                <a:ea typeface="Calibri" panose="020F0502020204030204" pitchFamily="34" charset="0"/>
                <a:cs typeface="Calibri"/>
              </a:rPr>
              <a:t>Skule blir kjend med foreldre og elevar og kan allereie her legge grunnlag for godt samarbeid. </a:t>
            </a:r>
            <a:endParaRPr lang="nn-NO" altLang="nb-NO" sz="1100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n-NO" altLang="nb-NO" sz="1100" dirty="0">
                <a:latin typeface="Calibri"/>
                <a:ea typeface="Calibri" panose="020F0502020204030204" pitchFamily="34" charset="0"/>
                <a:cs typeface="Calibri"/>
              </a:rPr>
              <a:t>Enklare å planlegge for barnegruppa som kjem.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n-NO" altLang="nb-NO" sz="1100" dirty="0">
                <a:latin typeface="Calibri"/>
                <a:ea typeface="Calibri" panose="020F0502020204030204" pitchFamily="34" charset="0"/>
                <a:cs typeface="Calibri"/>
              </a:rPr>
              <a:t>Foreldre blir kjent med 2022 skulen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n-NO" altLang="nb-NO" sz="1100" dirty="0">
                <a:latin typeface="Calibri"/>
                <a:ea typeface="Calibri" panose="020F0502020204030204" pitchFamily="34" charset="0"/>
                <a:cs typeface="Calibri"/>
              </a:rPr>
              <a:t>Unik mogelegheit til å snakka med foreldra om viktige tema i samband med psykisk helse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n-NO" altLang="nb-NO" sz="1100" dirty="0">
                <a:latin typeface="Calibri"/>
                <a:ea typeface="Calibri" panose="020F0502020204030204" pitchFamily="34" charset="0"/>
                <a:cs typeface="Calibri"/>
              </a:rPr>
              <a:t>Mindre opplevd stress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n-NO" altLang="nb-NO" sz="1100" b="1" dirty="0">
                <a:latin typeface="Calibri"/>
                <a:ea typeface="Calibri" panose="020F0502020204030204" pitchFamily="34" charset="0"/>
                <a:cs typeface="Calibri"/>
              </a:rPr>
              <a:t>Trygge foreldre, trygge barn</a:t>
            </a:r>
            <a:endParaRPr lang="nn-NO" altLang="nb-NO" sz="1100">
              <a:latin typeface="Calibri"/>
              <a:ea typeface="Calibri" panose="020F0502020204030204" pitchFamily="34" charset="0"/>
              <a:cs typeface="Calibri"/>
            </a:endParaRPr>
          </a:p>
          <a:p>
            <a:pPr marL="914400">
              <a:lnSpc>
                <a:spcPct val="107000"/>
              </a:lnSpc>
            </a:pPr>
            <a:r>
              <a:rPr lang="nn-NO" altLang="nb-NO" sz="11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n-NO" altLang="nb-NO" sz="1100" dirty="0">
                <a:latin typeface="Calibri"/>
                <a:ea typeface="ＭＳ Ｐゴシック"/>
                <a:cs typeface="Calibri"/>
              </a:rPr>
              <a:t>Haust </a:t>
            </a:r>
            <a:r>
              <a:rPr lang="nn-NO" altLang="nb-NO" sz="1100" dirty="0" err="1">
                <a:latin typeface="Calibri"/>
                <a:ea typeface="ＭＳ Ｐゴシック"/>
                <a:cs typeface="Calibri"/>
              </a:rPr>
              <a:t>partnerskap</a:t>
            </a:r>
            <a:r>
              <a:rPr lang="nn-NO" altLang="nb-NO" sz="1100" dirty="0">
                <a:latin typeface="Calibri"/>
                <a:ea typeface="ＭＳ Ｐゴシック"/>
                <a:cs typeface="Calibri"/>
              </a:rPr>
              <a:t> mot mobbing – leige inn </a:t>
            </a:r>
            <a:r>
              <a:rPr lang="nn-NO" altLang="nb-NO" sz="1100" dirty="0" err="1">
                <a:latin typeface="Calibri"/>
                <a:ea typeface="ＭＳ Ｐゴシック"/>
                <a:cs typeface="Calibri"/>
              </a:rPr>
              <a:t>frdragshaldar</a:t>
            </a:r>
            <a:r>
              <a:rPr lang="nn-NO" altLang="nb-NO" sz="1100" dirty="0">
                <a:latin typeface="Calibri"/>
                <a:ea typeface="ＭＳ Ｐゴシック"/>
                <a:cs typeface="Calibri"/>
              </a:rPr>
              <a:t> , same tema til foreldre som me jobbar med i kommunen – styrke laget rundt barnet.</a:t>
            </a:r>
            <a:endParaRPr lang="nn-NO" altLang="nb-NO"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0209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>
            <a:extLst>
              <a:ext uri="{FF2B5EF4-FFF2-40B4-BE49-F238E27FC236}">
                <a16:creationId xmlns:a16="http://schemas.microsoft.com/office/drawing/2014/main" id="{30CFEB8F-91C1-4193-9200-64A1478B17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Plassholder for notater 2">
            <a:extLst>
              <a:ext uri="{FF2B5EF4-FFF2-40B4-BE49-F238E27FC236}">
                <a16:creationId xmlns:a16="http://schemas.microsoft.com/office/drawing/2014/main" id="{F39E5222-A718-4010-9E0F-D3872028D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n-NO" altLang="nb-NO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796" name="Plassholder for lysbildenummer 3">
            <a:extLst>
              <a:ext uri="{FF2B5EF4-FFF2-40B4-BE49-F238E27FC236}">
                <a16:creationId xmlns:a16="http://schemas.microsoft.com/office/drawing/2014/main" id="{9D76A258-6686-4959-9E15-8747B414F0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31BF77-1781-4A9B-AD08-FC2C4F17B062}" type="slidenum">
              <a:rPr lang="nb-NO" altLang="nb-NO" sz="1200"/>
              <a:pPr/>
              <a:t>13</a:t>
            </a:fld>
            <a:endParaRPr lang="nb-NO" altLang="nb-NO" sz="1200"/>
          </a:p>
        </p:txBody>
      </p:sp>
    </p:spTree>
    <p:extLst>
      <p:ext uri="{BB962C8B-B14F-4D97-AF65-F5344CB8AC3E}">
        <p14:creationId xmlns:p14="http://schemas.microsoft.com/office/powerpoint/2010/main" val="244680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2/8/2023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92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8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19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2/8/2023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8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9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2/8/2023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5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2/8/2023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60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2/8/2023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0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1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2/8/2023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2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2/8/2023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27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sedirektoratet.no/folkehelse/folkehelsearbeid-i-kommunen/program-for-folkehelsearbeid-i-kommunen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sveio.kommune.no/_f/p1/ide1373cf-fb6a-41e8-be1f-0d2fb14ab264/plan-for-overgang-barnehage-skule-og-sfo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2C02B-F073-626A-4453-607C3AD31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B86FC0F-9DE5-B647-80A4-88C9FBD8F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nn-NO" sz="5600"/>
              <a:t>Overgangen frå barnehage til skule og SFO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4565A43-4C79-A945-8A44-61EB6E414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459415"/>
            <a:ext cx="6953250" cy="862394"/>
          </a:xfrm>
        </p:spPr>
        <p:txBody>
          <a:bodyPr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nn-NO" sz="1700"/>
              <a:t>Erfaringar frå REKOMP-arbeid i partnarskap med NLA</a:t>
            </a:r>
          </a:p>
        </p:txBody>
      </p:sp>
    </p:spTree>
    <p:extLst>
      <p:ext uri="{BB962C8B-B14F-4D97-AF65-F5344CB8AC3E}">
        <p14:creationId xmlns:p14="http://schemas.microsoft.com/office/powerpoint/2010/main" val="83809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90" name="Rectangle 2868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" name="Bilde 2" descr="Et bilde som inneholder bakke, lukk&#10;&#10;Automatisk generert beskrivelse">
            <a:extLst>
              <a:ext uri="{FF2B5EF4-FFF2-40B4-BE49-F238E27FC236}">
                <a16:creationId xmlns:a16="http://schemas.microsoft.com/office/drawing/2014/main" id="{485E5907-4119-900C-1036-E81CE9DE0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060" b="17231"/>
          <a:stretch/>
        </p:blipFill>
        <p:spPr>
          <a:xfrm>
            <a:off x="20" y="103332"/>
            <a:ext cx="9947062" cy="6857990"/>
          </a:xfrm>
          <a:prstGeom prst="rect">
            <a:avLst/>
          </a:prstGeom>
        </p:spPr>
      </p:pic>
      <p:sp>
        <p:nvSpPr>
          <p:cNvPr id="28692" name="Freeform: Shape 2869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8694" name="Freeform: Shape 28693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696" name="Freeform: Shape 2869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7BF6547-DBF9-49E1-ABEC-49258F68EAE0}"/>
              </a:ext>
            </a:extLst>
          </p:cNvPr>
          <p:cNvSpPr txBox="1"/>
          <p:nvPr/>
        </p:nvSpPr>
        <p:spPr>
          <a:xfrm>
            <a:off x="7956314" y="399833"/>
            <a:ext cx="4283507" cy="97572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Storforeldremøte</a:t>
            </a:r>
          </a:p>
        </p:txBody>
      </p:sp>
      <p:sp>
        <p:nvSpPr>
          <p:cNvPr id="28674" name="Plassholder for innhold 2">
            <a:extLst>
              <a:ext uri="{FF2B5EF4-FFF2-40B4-BE49-F238E27FC236}">
                <a16:creationId xmlns:a16="http://schemas.microsoft.com/office/drawing/2014/main" id="{752DA937-613F-4D9D-AE49-18B9E91A5D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49669" y="1386313"/>
            <a:ext cx="4447407" cy="4955615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342900" lvl="1" indent="-342900">
              <a:buFont typeface="Calibri" panose="020B0503020204020204" pitchFamily="34" charset="0"/>
              <a:buChar char="-"/>
              <a:tabLst>
                <a:tab pos="914400" algn="l"/>
              </a:tabLst>
            </a:pPr>
            <a:r>
              <a:rPr lang="en-US" sz="2000" dirty="0" err="1">
                <a:ea typeface="+mn-lt"/>
                <a:cs typeface="+mn-lt"/>
              </a:rPr>
              <a:t>Korleis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foreldre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kan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førebu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barna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på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overgangen</a:t>
            </a:r>
            <a:endParaRPr lang="nb-NO" sz="2000">
              <a:ea typeface="+mn-lt"/>
              <a:cs typeface="+mn-lt"/>
            </a:endParaRPr>
          </a:p>
          <a:p>
            <a:pPr marL="342900" lvl="1" indent="-342900">
              <a:buFont typeface="Calibri" panose="020B0503020204020204" pitchFamily="34" charset="0"/>
              <a:buChar char="-"/>
              <a:tabLst>
                <a:tab pos="914400" algn="l"/>
              </a:tabLst>
            </a:pPr>
            <a:r>
              <a:rPr lang="en-US" sz="2000" dirty="0" err="1">
                <a:ea typeface="+mn-lt"/>
                <a:cs typeface="+mn-lt"/>
              </a:rPr>
              <a:t>Informasjon</a:t>
            </a:r>
            <a:r>
              <a:rPr lang="en-US" sz="2000" dirty="0">
                <a:ea typeface="+mn-lt"/>
                <a:cs typeface="+mn-lt"/>
              </a:rPr>
              <a:t> om </a:t>
            </a:r>
            <a:r>
              <a:rPr lang="en-US" sz="2000" dirty="0" err="1">
                <a:ea typeface="+mn-lt"/>
                <a:cs typeface="+mn-lt"/>
              </a:rPr>
              <a:t>overgangsaktivitetar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og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korleis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ein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jobbar</a:t>
            </a:r>
            <a:r>
              <a:rPr lang="en-US" sz="2000" dirty="0">
                <a:ea typeface="+mn-lt"/>
                <a:cs typeface="+mn-lt"/>
              </a:rPr>
              <a:t> med </a:t>
            </a:r>
            <a:r>
              <a:rPr lang="en-US" sz="2000" dirty="0" err="1">
                <a:ea typeface="+mn-lt"/>
                <a:cs typeface="+mn-lt"/>
              </a:rPr>
              <a:t>overgangen</a:t>
            </a:r>
            <a:endParaRPr lang="en-US" sz="2000">
              <a:ea typeface="Meiryo"/>
            </a:endParaRPr>
          </a:p>
          <a:p>
            <a:pPr marL="342900" lvl="1" indent="-342900">
              <a:buFont typeface="Calibri" panose="020B0503020204020204" pitchFamily="34" charset="0"/>
              <a:buChar char="-"/>
              <a:tabLst>
                <a:tab pos="914400" algn="l"/>
              </a:tabLst>
            </a:pPr>
            <a:r>
              <a:rPr lang="en-US" sz="2000" dirty="0" err="1">
                <a:ea typeface="+mn-lt"/>
                <a:cs typeface="+mn-lt"/>
              </a:rPr>
              <a:t>Helsestasjon</a:t>
            </a:r>
            <a:r>
              <a:rPr lang="en-US" sz="2000" dirty="0">
                <a:ea typeface="+mn-lt"/>
                <a:cs typeface="+mn-lt"/>
              </a:rPr>
              <a:t> om </a:t>
            </a:r>
            <a:r>
              <a:rPr lang="en-US" sz="2000" dirty="0" err="1">
                <a:ea typeface="+mn-lt"/>
                <a:cs typeface="+mn-lt"/>
              </a:rPr>
              <a:t>normalutvikling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og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korleis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støtte</a:t>
            </a:r>
            <a:r>
              <a:rPr lang="en-US" sz="2000" dirty="0">
                <a:ea typeface="+mn-lt"/>
                <a:cs typeface="+mn-lt"/>
              </a:rPr>
              <a:t> barn</a:t>
            </a:r>
            <a:endParaRPr lang="en-US" sz="2000">
              <a:ea typeface="Meiryo"/>
            </a:endParaRPr>
          </a:p>
          <a:p>
            <a:pPr marL="342900" lvl="1" indent="-342900">
              <a:buFont typeface="Calibri" panose="020B0503020204020204" pitchFamily="34" charset="0"/>
              <a:buChar char="-"/>
              <a:tabLst>
                <a:tab pos="914400" algn="l"/>
              </a:tabLst>
            </a:pPr>
            <a:r>
              <a:rPr lang="en-US" sz="2000" dirty="0" err="1">
                <a:ea typeface="+mn-lt"/>
                <a:cs typeface="+mn-lt"/>
              </a:rPr>
              <a:t>Viktigheita</a:t>
            </a:r>
            <a:r>
              <a:rPr lang="en-US" sz="2000" dirty="0">
                <a:ea typeface="+mn-lt"/>
                <a:cs typeface="+mn-lt"/>
              </a:rPr>
              <a:t> av å lese for </a:t>
            </a:r>
            <a:r>
              <a:rPr lang="en-US" sz="2000" dirty="0" err="1">
                <a:ea typeface="+mn-lt"/>
                <a:cs typeface="+mn-lt"/>
              </a:rPr>
              <a:t>og</a:t>
            </a:r>
            <a:r>
              <a:rPr lang="en-US" sz="2000" dirty="0">
                <a:ea typeface="+mn-lt"/>
                <a:cs typeface="+mn-lt"/>
              </a:rPr>
              <a:t> saman med barn</a:t>
            </a:r>
            <a:endParaRPr lang="en-US" sz="2000" dirty="0">
              <a:ea typeface="Meiryo"/>
            </a:endParaRPr>
          </a:p>
          <a:p>
            <a:pPr lvl="1">
              <a:lnSpc>
                <a:spcPct val="130000"/>
              </a:lnSpc>
              <a:tabLst>
                <a:tab pos="914400" algn="l"/>
              </a:tabLst>
            </a:pPr>
            <a:endParaRPr lang="en-US" altLang="nb-NO" sz="1800" dirty="0">
              <a:ea typeface="Meiryo"/>
            </a:endParaRPr>
          </a:p>
          <a:p>
            <a:pPr>
              <a:lnSpc>
                <a:spcPct val="130000"/>
              </a:lnSpc>
              <a:tabLst>
                <a:tab pos="914400" algn="l"/>
              </a:tabLst>
            </a:pPr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63577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8" name="Rectangle 30787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30790" name="Group 30789">
            <a:extLst>
              <a:ext uri="{FF2B5EF4-FFF2-40B4-BE49-F238E27FC236}">
                <a16:creationId xmlns:a16="http://schemas.microsoft.com/office/drawing/2014/main" id="{F0DA1A54-9FBE-4DAE-B253-1715AA029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3325" y="584218"/>
            <a:ext cx="5693134" cy="5480198"/>
            <a:chOff x="787179" y="834887"/>
            <a:chExt cx="5308821" cy="5110259"/>
          </a:xfrm>
        </p:grpSpPr>
        <p:sp>
          <p:nvSpPr>
            <p:cNvPr id="30791" name="Freeform: Shape 30790">
              <a:extLst>
                <a:ext uri="{FF2B5EF4-FFF2-40B4-BE49-F238E27FC236}">
                  <a16:creationId xmlns:a16="http://schemas.microsoft.com/office/drawing/2014/main" id="{0A36CE68-CB3C-4699-9422-3073853CB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0546" y="1057523"/>
              <a:ext cx="5009716" cy="474692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792" name="Freeform: Shape 30791">
              <a:extLst>
                <a:ext uri="{FF2B5EF4-FFF2-40B4-BE49-F238E27FC236}">
                  <a16:creationId xmlns:a16="http://schemas.microsoft.com/office/drawing/2014/main" id="{F356DA69-4637-40FE-A14B-5213BBB58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179" y="834887"/>
              <a:ext cx="5308821" cy="511025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793" name="Freeform: Shape 30792">
              <a:extLst>
                <a:ext uri="{FF2B5EF4-FFF2-40B4-BE49-F238E27FC236}">
                  <a16:creationId xmlns:a16="http://schemas.microsoft.com/office/drawing/2014/main" id="{364D709A-6610-48B7-9F98-AFA02ECB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3427" y="1200647"/>
              <a:ext cx="4675366" cy="4471706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0722" name="Rectangle 2">
            <a:extLst>
              <a:ext uri="{FF2B5EF4-FFF2-40B4-BE49-F238E27FC236}">
                <a16:creationId xmlns:a16="http://schemas.microsoft.com/office/drawing/2014/main" id="{D55E5BDE-914B-4204-B2CD-0037855D1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1339" y="1450630"/>
            <a:ext cx="4269851" cy="855127"/>
          </a:xfrm>
        </p:spPr>
        <p:txBody>
          <a:bodyPr anchor="b">
            <a:normAutofit/>
          </a:bodyPr>
          <a:lstStyle/>
          <a:p>
            <a:pPr algn="ctr" eaLnBrk="1" hangingPunct="1"/>
            <a:r>
              <a:rPr lang="nb-NO" altLang="nb-NO" sz="2600"/>
              <a:t>«Salamanderklubb»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FF0C9C9-19E4-4929-BE9C-734355C42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89044" y="3088465"/>
            <a:ext cx="3888188" cy="189700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endParaRPr lang="nb-NO" altLang="nb-NO"/>
          </a:p>
          <a:p>
            <a:pPr algn="ctr">
              <a:defRPr/>
            </a:pPr>
            <a:endParaRPr lang="nb-NO" altLang="nb-NO"/>
          </a:p>
        </p:txBody>
      </p:sp>
      <p:pic>
        <p:nvPicPr>
          <p:cNvPr id="5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6E30F2CE-F3AD-44D0-4312-0331D7027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043" y="2867812"/>
            <a:ext cx="1058142" cy="1634836"/>
          </a:xfrm>
          <a:prstGeom prst="rect">
            <a:avLst/>
          </a:prstGeom>
        </p:spPr>
      </p:pic>
      <p:pic>
        <p:nvPicPr>
          <p:cNvPr id="4" name="Bilde 4" descr="Et bilde som inneholder tekst, innendørs, tilbehør, bag&#10;&#10;Automatisk generert beskrivelse">
            <a:extLst>
              <a:ext uri="{FF2B5EF4-FFF2-40B4-BE49-F238E27FC236}">
                <a16:creationId xmlns:a16="http://schemas.microsoft.com/office/drawing/2014/main" id="{280DACA7-C008-89AF-8300-E41BC1245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593" y="2119667"/>
            <a:ext cx="1889760" cy="2867890"/>
          </a:xfrm>
          <a:prstGeom prst="rect">
            <a:avLst/>
          </a:prstGeom>
        </p:spPr>
      </p:pic>
      <p:pic>
        <p:nvPicPr>
          <p:cNvPr id="6" name="Bilde 6">
            <a:extLst>
              <a:ext uri="{FF2B5EF4-FFF2-40B4-BE49-F238E27FC236}">
                <a16:creationId xmlns:a16="http://schemas.microsoft.com/office/drawing/2014/main" id="{6E95F7EF-1FEA-E781-3875-11305080C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876" y="4937660"/>
            <a:ext cx="1632066" cy="543296"/>
          </a:xfrm>
          <a:prstGeom prst="rect">
            <a:avLst/>
          </a:prstGeom>
        </p:spPr>
      </p:pic>
      <p:pic>
        <p:nvPicPr>
          <p:cNvPr id="2" name="Bilde 2" descr="Et bilde som inneholder gress, tre, utendørs, person&#10;&#10;Automatisk generert beskrivelse">
            <a:extLst>
              <a:ext uri="{FF2B5EF4-FFF2-40B4-BE49-F238E27FC236}">
                <a16:creationId xmlns:a16="http://schemas.microsoft.com/office/drawing/2014/main" id="{63E0036A-8862-4565-CC37-635CF8D27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272" y="1451566"/>
            <a:ext cx="4932218" cy="43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94" name="Rectangle 32785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770" name="Tittel 1">
            <a:extLst>
              <a:ext uri="{FF2B5EF4-FFF2-40B4-BE49-F238E27FC236}">
                <a16:creationId xmlns:a16="http://schemas.microsoft.com/office/drawing/2014/main" id="{EBAA5DDC-10D5-43BE-BE63-88B9840785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2145" y="236269"/>
            <a:ext cx="5271804" cy="709990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r>
              <a:rPr lang="en-US" altLang="nb-NO"/>
              <a:t>Overgangsprosjekt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81E3C52-CF59-41B5-B9AD-2C7522DEB389}"/>
              </a:ext>
            </a:extLst>
          </p:cNvPr>
          <p:cNvSpPr txBox="1"/>
          <p:nvPr/>
        </p:nvSpPr>
        <p:spPr>
          <a:xfrm>
            <a:off x="333842" y="943972"/>
            <a:ext cx="5930481" cy="5756435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/>
          <a:p>
            <a:pPr indent="-34290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Char char="•"/>
              <a:defRPr/>
            </a:pPr>
            <a:r>
              <a:rPr lang="en-US" sz="22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Leik</a:t>
            </a:r>
            <a:endParaRPr lang="en-US" sz="2200" spc="150">
              <a:solidFill>
                <a:schemeClr val="tx1">
                  <a:lumMod val="75000"/>
                  <a:lumOff val="25000"/>
                </a:schemeClr>
              </a:solidFill>
              <a:ea typeface="Meiryo"/>
            </a:endParaRPr>
          </a:p>
          <a:p>
            <a:pPr indent="-34290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Char char="•"/>
              <a:defRPr/>
            </a:pPr>
            <a:r>
              <a:rPr lang="en-US" sz="22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Objekt</a:t>
            </a:r>
            <a:r>
              <a:rPr lang="en-US" sz="22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22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maskot</a:t>
            </a:r>
            <a:r>
              <a:rPr lang="en-US" sz="22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 </a:t>
            </a:r>
            <a:endParaRPr lang="en-US" sz="2200" spc="150">
              <a:solidFill>
                <a:schemeClr val="tx1">
                  <a:lumMod val="75000"/>
                  <a:lumOff val="25000"/>
                </a:schemeClr>
              </a:solidFill>
              <a:ea typeface="Meiryo"/>
            </a:endParaRPr>
          </a:p>
          <a:p>
            <a:pPr indent="-34290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Char char="•"/>
              <a:defRPr/>
            </a:pPr>
            <a:r>
              <a:rPr lang="en-US" sz="22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Tur </a:t>
            </a:r>
            <a:endParaRPr lang="en-US" sz="2200" spc="150">
              <a:solidFill>
                <a:schemeClr val="tx1">
                  <a:lumMod val="75000"/>
                  <a:lumOff val="25000"/>
                </a:schemeClr>
              </a:solidFill>
              <a:ea typeface="Meiryo"/>
            </a:endParaRPr>
          </a:p>
          <a:p>
            <a:pPr indent="-34290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Char char="•"/>
              <a:defRPr/>
            </a:pPr>
            <a:r>
              <a:rPr lang="en-US" sz="22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 </a:t>
            </a:r>
            <a:endParaRPr lang="en-US" sz="2200" spc="150">
              <a:solidFill>
                <a:schemeClr val="tx1">
                  <a:lumMod val="75000"/>
                  <a:lumOff val="25000"/>
                </a:schemeClr>
              </a:solidFill>
              <a:ea typeface="Meiryo"/>
            </a:endParaRPr>
          </a:p>
          <a:p>
            <a:pPr indent="-34290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Char char="•"/>
              <a:defRPr/>
            </a:pPr>
            <a:r>
              <a:rPr lang="en-US" sz="22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Musikk</a:t>
            </a:r>
            <a:r>
              <a:rPr lang="en-US" sz="22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og</a:t>
            </a:r>
            <a:r>
              <a:rPr lang="en-US" sz="22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song </a:t>
            </a:r>
            <a:endParaRPr lang="en-US" sz="2200" spc="150">
              <a:solidFill>
                <a:schemeClr val="tx1">
                  <a:lumMod val="75000"/>
                  <a:lumOff val="25000"/>
                </a:schemeClr>
              </a:solidFill>
              <a:ea typeface="Meiryo"/>
            </a:endParaRPr>
          </a:p>
          <a:p>
            <a:pPr indent="-34290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Char char="•"/>
              <a:defRPr/>
            </a:pPr>
            <a:r>
              <a:rPr lang="en-US" sz="22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Rim </a:t>
            </a:r>
            <a:r>
              <a:rPr lang="en-US" sz="22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og</a:t>
            </a:r>
            <a:r>
              <a:rPr lang="en-US" sz="22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reglar</a:t>
            </a:r>
            <a:r>
              <a:rPr lang="en-US" sz="22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2200" spc="150">
              <a:solidFill>
                <a:schemeClr val="tx1">
                  <a:lumMod val="75000"/>
                  <a:lumOff val="25000"/>
                </a:schemeClr>
              </a:solidFill>
              <a:ea typeface="Meiryo"/>
            </a:endParaRPr>
          </a:p>
          <a:p>
            <a:pPr indent="-34290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Char char="•"/>
              <a:defRPr/>
            </a:pPr>
            <a:r>
              <a:rPr lang="en-US" sz="22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Ivareta</a:t>
            </a:r>
            <a:r>
              <a:rPr lang="en-US" sz="22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forskjellege</a:t>
            </a:r>
            <a:r>
              <a:rPr lang="en-US" sz="22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språk</a:t>
            </a:r>
            <a:r>
              <a:rPr lang="en-US" sz="22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og</a:t>
            </a:r>
            <a:r>
              <a:rPr lang="en-US" sz="22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kulturar</a:t>
            </a:r>
            <a:endParaRPr lang="en-US" sz="2200" spc="150">
              <a:solidFill>
                <a:schemeClr val="tx1">
                  <a:lumMod val="75000"/>
                  <a:lumOff val="25000"/>
                </a:schemeClr>
              </a:solidFill>
              <a:ea typeface="Meiryo"/>
            </a:endParaRPr>
          </a:p>
          <a:p>
            <a:pPr indent="-34290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Char char="•"/>
              <a:defRPr/>
            </a:pPr>
            <a:r>
              <a:rPr lang="en-US" sz="2200" spc="150" err="1">
                <a:solidFill>
                  <a:schemeClr val="tx1">
                    <a:lumMod val="75000"/>
                    <a:lumOff val="25000"/>
                  </a:schemeClr>
                </a:solidFill>
              </a:rPr>
              <a:t>Bøker</a:t>
            </a:r>
            <a:r>
              <a:rPr lang="en-US" sz="22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2200" spc="15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samarbeid</a:t>
            </a:r>
            <a:r>
              <a:rPr lang="en-US" sz="22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med </a:t>
            </a:r>
            <a:r>
              <a:rPr lang="en-US" sz="2200" spc="15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bibliotek</a:t>
            </a:r>
            <a:r>
              <a:rPr lang="en-US" sz="22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200" spc="15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Samanheng</a:t>
            </a:r>
            <a:r>
              <a:rPr lang="en-US" sz="22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med </a:t>
            </a:r>
            <a:r>
              <a:rPr lang="en-US" sz="2200" spc="15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språkløyper</a:t>
            </a:r>
            <a:r>
              <a:rPr lang="en-US" sz="22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200" spc="150">
              <a:solidFill>
                <a:schemeClr val="tx1">
                  <a:lumMod val="75000"/>
                  <a:lumOff val="25000"/>
                </a:schemeClr>
              </a:solidFill>
              <a:ea typeface="Meiryo"/>
            </a:endParaRPr>
          </a:p>
          <a:p>
            <a:pPr indent="-34290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Char char="•"/>
              <a:defRPr/>
            </a:pPr>
            <a:r>
              <a:rPr lang="en-US" sz="2200" spc="15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Aktivitet</a:t>
            </a:r>
            <a:r>
              <a:rPr lang="en-US" sz="22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spc="15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22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spc="15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frå</a:t>
            </a:r>
            <a:r>
              <a:rPr lang="en-US" sz="22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spc="15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barneintervju</a:t>
            </a:r>
            <a:endParaRPr lang="en-US" sz="2200" spc="150" err="1">
              <a:solidFill>
                <a:schemeClr val="tx1">
                  <a:lumMod val="75000"/>
                  <a:lumOff val="25000"/>
                </a:schemeClr>
              </a:solidFill>
              <a:ea typeface="Meiryo"/>
            </a:endParaRPr>
          </a:p>
          <a:p>
            <a:pPr indent="-34290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Char char="•"/>
              <a:defRPr/>
            </a:pPr>
            <a:endParaRPr lang="en-US" sz="1100" spc="15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defRPr/>
            </a:pPr>
            <a:endParaRPr lang="en-US" sz="1100" spc="1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795" name="Freeform: Shape 32787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796" name="Freeform: Shape 32789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797" name="Freeform: Shape 32791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Bilde 6" descr="Et bilde som inneholder utendørs, person, barn, gutt&#10;&#10;Automatisk generert beskrivelse">
            <a:extLst>
              <a:ext uri="{FF2B5EF4-FFF2-40B4-BE49-F238E27FC236}">
                <a16:creationId xmlns:a16="http://schemas.microsoft.com/office/drawing/2014/main" id="{CDC542E4-EA63-10BD-6123-58312FBB7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750" b="-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309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BCF478-B59E-9D4E-9F45-EA96EC1D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Forsking viser at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CE0CA0-09BC-9B4D-9F2C-D5FC314F7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n-NO"/>
              <a:t>Å sikre eit likeverdig samarbeid og dialog på tvers av grenser er utfordrande</a:t>
            </a:r>
          </a:p>
          <a:p>
            <a:r>
              <a:rPr lang="nn-NO"/>
              <a:t>(</a:t>
            </a:r>
            <a:r>
              <a:rPr lang="nn-NO" err="1"/>
              <a:t>Brostrom</a:t>
            </a:r>
            <a:r>
              <a:rPr lang="nn-NO"/>
              <a:t>, 2009; Hogsnes, 2016;2019)</a:t>
            </a:r>
          </a:p>
          <a:p>
            <a:r>
              <a:rPr lang="nn-NO"/>
              <a:t>Kommunikasjonen om overgangane består i hovudsak av informasjon om </a:t>
            </a:r>
            <a:r>
              <a:rPr lang="nn-NO" err="1"/>
              <a:t>rutiner</a:t>
            </a:r>
            <a:r>
              <a:rPr lang="nn-NO"/>
              <a:t> for overgangen og informasjon om enkelt barn</a:t>
            </a:r>
          </a:p>
          <a:p>
            <a:r>
              <a:rPr lang="nn-NO"/>
              <a:t>(Haug, 2013)</a:t>
            </a:r>
          </a:p>
          <a:p>
            <a:r>
              <a:rPr lang="nn-NO"/>
              <a:t>Det </a:t>
            </a:r>
            <a:r>
              <a:rPr lang="nn-NO" err="1"/>
              <a:t>snakkes</a:t>
            </a:r>
            <a:r>
              <a:rPr lang="nn-NO"/>
              <a:t> meir </a:t>
            </a:r>
            <a:r>
              <a:rPr lang="nn-NO" i="1"/>
              <a:t>om</a:t>
            </a:r>
            <a:r>
              <a:rPr lang="nn-NO"/>
              <a:t> barnet enn </a:t>
            </a:r>
            <a:r>
              <a:rPr lang="nn-NO" i="1"/>
              <a:t>med</a:t>
            </a:r>
            <a:r>
              <a:rPr lang="nn-NO"/>
              <a:t> barnet </a:t>
            </a:r>
          </a:p>
          <a:p>
            <a:r>
              <a:rPr lang="nn-NO"/>
              <a:t>(jf. Lillejord, </a:t>
            </a:r>
            <a:r>
              <a:rPr lang="nn-NO" err="1"/>
              <a:t>m.fl</a:t>
            </a:r>
            <a:r>
              <a:rPr lang="nn-NO"/>
              <a:t>, 2018)</a:t>
            </a:r>
          </a:p>
        </p:txBody>
      </p:sp>
    </p:spTree>
    <p:extLst>
      <p:ext uri="{BB962C8B-B14F-4D97-AF65-F5344CB8AC3E}">
        <p14:creationId xmlns:p14="http://schemas.microsoft.com/office/powerpoint/2010/main" val="3811949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1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12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14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0FD00E-8577-F241-A89B-32FDE53F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185645" cy="764399"/>
          </a:xfrm>
        </p:spPr>
        <p:txBody>
          <a:bodyPr anchor="b">
            <a:normAutofit fontScale="90000"/>
          </a:bodyPr>
          <a:lstStyle/>
          <a:p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44A1FF-0FD9-A94F-9147-3D0E6B88B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1251052"/>
            <a:ext cx="5296964" cy="4956377"/>
          </a:xfr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nn-NO" sz="1600"/>
              <a:t>Barns </a:t>
            </a:r>
            <a:r>
              <a:rPr lang="nn-NO" sz="1600" err="1"/>
              <a:t>erfaringer</a:t>
            </a:r>
            <a:r>
              <a:rPr lang="nn-NO" sz="1600"/>
              <a:t> med </a:t>
            </a:r>
            <a:r>
              <a:rPr lang="nn-NO" sz="1600" err="1"/>
              <a:t>overganger</a:t>
            </a:r>
            <a:r>
              <a:rPr lang="nn-NO" sz="1600"/>
              <a:t> </a:t>
            </a:r>
            <a:r>
              <a:rPr lang="nn-NO" sz="1600" err="1"/>
              <a:t>fra</a:t>
            </a:r>
            <a:r>
              <a:rPr lang="nn-NO" sz="1600"/>
              <a:t> barnehage til skole kan ha betydning for </a:t>
            </a:r>
            <a:r>
              <a:rPr lang="nn-NO" sz="1600" err="1"/>
              <a:t>deres</a:t>
            </a:r>
            <a:r>
              <a:rPr lang="nn-NO" sz="1600"/>
              <a:t> utvikling og læring, </a:t>
            </a:r>
            <a:r>
              <a:rPr lang="nn-NO" sz="1600" err="1"/>
              <a:t>ikke</a:t>
            </a:r>
            <a:r>
              <a:rPr lang="nn-NO" sz="1600"/>
              <a:t> </a:t>
            </a:r>
            <a:r>
              <a:rPr lang="nn-NO" sz="1600" err="1"/>
              <a:t>bare</a:t>
            </a:r>
            <a:r>
              <a:rPr lang="nn-NO" sz="1600"/>
              <a:t> i grunnskolens 1. trinn, men også </a:t>
            </a:r>
            <a:r>
              <a:rPr lang="nn-NO" sz="1600" err="1"/>
              <a:t>senere</a:t>
            </a:r>
            <a:r>
              <a:rPr lang="nn-NO" sz="1600"/>
              <a:t> i utdanningsløpet</a:t>
            </a:r>
            <a:endParaRPr lang="nn-NO" sz="160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nn-NO" sz="1600"/>
              <a:t>(Jørgensen &amp; </a:t>
            </a:r>
            <a:r>
              <a:rPr lang="nn-NO" sz="1600" err="1"/>
              <a:t>Preisler</a:t>
            </a:r>
            <a:r>
              <a:rPr lang="nn-NO" sz="1600"/>
              <a:t>, 2019)</a:t>
            </a:r>
            <a:endParaRPr lang="nn-NO" sz="1600">
              <a:ea typeface="Meiryo"/>
            </a:endParaRPr>
          </a:p>
          <a:p>
            <a:pPr>
              <a:lnSpc>
                <a:spcPct val="130000"/>
              </a:lnSpc>
            </a:pPr>
            <a:endParaRPr lang="nn-NO" sz="160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nn-NO" sz="1600"/>
              <a:t>Barn som erfarer gode og trygge </a:t>
            </a:r>
            <a:r>
              <a:rPr lang="nn-NO" sz="1600" err="1"/>
              <a:t>overganger</a:t>
            </a:r>
            <a:r>
              <a:rPr lang="nn-NO" sz="1600"/>
              <a:t> kan utvikle en form for overgangskompetanse som </a:t>
            </a:r>
            <a:r>
              <a:rPr lang="nn-NO" sz="1600" err="1"/>
              <a:t>gjør</a:t>
            </a:r>
            <a:r>
              <a:rPr lang="nn-NO" sz="1600"/>
              <a:t> dem i stand til å tolke ulike miljø og delta på ulike </a:t>
            </a:r>
            <a:r>
              <a:rPr lang="nn-NO" sz="1600" err="1"/>
              <a:t>måter</a:t>
            </a:r>
            <a:r>
              <a:rPr lang="nn-NO" sz="1600"/>
              <a:t> </a:t>
            </a:r>
            <a:r>
              <a:rPr lang="nn-NO" sz="1600" err="1"/>
              <a:t>innenfor</a:t>
            </a:r>
            <a:r>
              <a:rPr lang="nn-NO" sz="1600"/>
              <a:t> og på tvers av disse</a:t>
            </a:r>
            <a:endParaRPr lang="nn-NO" sz="160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nn-NO" sz="1600"/>
              <a:t>(Hogsnes, 2019; </a:t>
            </a:r>
            <a:r>
              <a:rPr lang="nn-NO" sz="1600" err="1"/>
              <a:t>Brostrøm</a:t>
            </a:r>
            <a:r>
              <a:rPr lang="nn-NO" sz="1600"/>
              <a:t>, 2019)</a:t>
            </a:r>
            <a:endParaRPr lang="nn-NO" sz="1600">
              <a:ea typeface="Meiryo"/>
            </a:endParaRPr>
          </a:p>
          <a:p>
            <a:pPr>
              <a:lnSpc>
                <a:spcPct val="130000"/>
              </a:lnSpc>
            </a:pPr>
            <a:endParaRPr lang="nn-NO" sz="1300"/>
          </a:p>
        </p:txBody>
      </p:sp>
      <p:pic>
        <p:nvPicPr>
          <p:cNvPr id="4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F876E448-4CD0-FD7E-5ED9-83CC2285B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967" y="1433980"/>
            <a:ext cx="2988679" cy="399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60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A388C5-6BE9-9149-912A-6F09F5D9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REKOMP partnarskap med NLA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6C4D6C-6EFE-084B-AC3F-DA97043A3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n-NO"/>
              <a:t>Korleis sikre gode og trygge overgangar for barna?</a:t>
            </a:r>
          </a:p>
          <a:p>
            <a:endParaRPr lang="nn-NO"/>
          </a:p>
          <a:p>
            <a:r>
              <a:rPr lang="nn-NO"/>
              <a:t>Ståstadsanalyse til </a:t>
            </a:r>
            <a:r>
              <a:rPr lang="nn-NO" err="1"/>
              <a:t>ansatte</a:t>
            </a:r>
            <a:r>
              <a:rPr lang="nn-NO"/>
              <a:t> i barnehage og skule, og til foreldra</a:t>
            </a:r>
          </a:p>
          <a:p>
            <a:r>
              <a:rPr lang="nn-NO"/>
              <a:t>Samtale med barn i barnehagen og elevar i 1. klasse</a:t>
            </a:r>
          </a:p>
          <a:p>
            <a:r>
              <a:rPr lang="nn-NO"/>
              <a:t>Samarbeid med skulen/ 1. klasselærar</a:t>
            </a:r>
          </a:p>
          <a:p>
            <a:r>
              <a:rPr lang="nn-NO"/>
              <a:t>Deltok på nettverk i kommunen</a:t>
            </a:r>
          </a:p>
          <a:p>
            <a:r>
              <a:rPr lang="nn-NO"/>
              <a:t>Teori og forsking –tekstseminar, IGP, oppdrag, øve, refleksjon</a:t>
            </a:r>
          </a:p>
          <a:p>
            <a:r>
              <a:rPr lang="nn-NO"/>
              <a:t>Heile personalet er med på kompetansehevinga –sikre at alle drar i same retning!</a:t>
            </a:r>
          </a:p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46510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B5797C2-67D8-B944-AC46-425AECA29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011485"/>
          </a:xfrm>
        </p:spPr>
        <p:txBody>
          <a:bodyPr anchor="b">
            <a:normAutofit/>
          </a:bodyPr>
          <a:lstStyle/>
          <a:p>
            <a:r>
              <a:rPr lang="nn-NO"/>
              <a:t>Våre funn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41D920-562E-A64B-813B-A9B43311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71" y="1280764"/>
            <a:ext cx="5473428" cy="5129324"/>
          </a:xfr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nn-NO" sz="1600" b="1"/>
              <a:t>Kva er vår situasjon no?</a:t>
            </a:r>
            <a:endParaRPr lang="nn-NO" sz="1600" b="1">
              <a:ea typeface="Meiryo"/>
            </a:endParaRPr>
          </a:p>
          <a:p>
            <a:pPr>
              <a:lnSpc>
                <a:spcPct val="130000"/>
              </a:lnSpc>
            </a:pPr>
            <a:endParaRPr lang="nn-NO" sz="140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nn-NO" sz="1400" b="1"/>
              <a:t>Kva har me?</a:t>
            </a:r>
            <a:endParaRPr lang="nn-NO" sz="1400" b="1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nn-NO" sz="1400"/>
              <a:t>Me har planar for overgangen i kommunen og barnehagen</a:t>
            </a:r>
            <a:endParaRPr lang="nn-NO" sz="140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nn-NO" sz="1400"/>
              <a:t>Nettverk for overgangen i kommunen</a:t>
            </a:r>
            <a:endParaRPr lang="nn-NO" sz="140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nn-NO" sz="1400"/>
              <a:t>Overgangsobjekt – liste med songar, bøker, leikar mm som er </a:t>
            </a:r>
            <a:r>
              <a:rPr lang="nn-NO" sz="1400" err="1"/>
              <a:t>gjenkjenneleg</a:t>
            </a:r>
            <a:r>
              <a:rPr lang="nn-NO" sz="1400"/>
              <a:t> for barnet på tvers av settingane</a:t>
            </a:r>
            <a:endParaRPr lang="nn-NO" sz="1400">
              <a:ea typeface="Meiryo"/>
            </a:endParaRPr>
          </a:p>
          <a:p>
            <a:pPr>
              <a:lnSpc>
                <a:spcPct val="130000"/>
              </a:lnSpc>
            </a:pPr>
            <a:endParaRPr lang="nn-NO" sz="140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nn-NO" sz="1400" b="1"/>
              <a:t>Utviklingspotensiale</a:t>
            </a:r>
            <a:endParaRPr lang="nn-NO" sz="1400" b="1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nn-NO" sz="1400"/>
              <a:t>Leik </a:t>
            </a:r>
            <a:endParaRPr lang="nn-NO" sz="1400" b="1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nn-NO" sz="1400"/>
              <a:t>Siste året i barnehagen hos oss</a:t>
            </a:r>
            <a:endParaRPr lang="nn-NO" sz="140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nn-NO" sz="1400"/>
              <a:t>Overgangsobjekt </a:t>
            </a:r>
            <a:endParaRPr lang="nn-NO" sz="1400">
              <a:ea typeface="Meiryo"/>
            </a:endParaRPr>
          </a:p>
          <a:p>
            <a:pPr>
              <a:lnSpc>
                <a:spcPct val="130000"/>
              </a:lnSpc>
            </a:pPr>
            <a:endParaRPr lang="nn-NO" sz="1000">
              <a:ea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Bilde 4" descr="Et bilde som inneholder klær, rotete, flere&#10;&#10;Automatisk generert beskrivelse">
            <a:extLst>
              <a:ext uri="{FF2B5EF4-FFF2-40B4-BE49-F238E27FC236}">
                <a16:creationId xmlns:a16="http://schemas.microsoft.com/office/drawing/2014/main" id="{FBF284D0-75BF-23EE-F580-4391356E7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587" b="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805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E07BB1A-5086-D64D-AFDC-D4199C13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118658"/>
            <a:ext cx="5271804" cy="1299422"/>
          </a:xfrm>
        </p:spPr>
        <p:txBody>
          <a:bodyPr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nn-NO" sz="2700"/>
              <a:t>Livsmeistring</a:t>
            </a:r>
            <a:r>
              <a:rPr lang="nn-NO" sz="2200"/>
              <a:t> – </a:t>
            </a:r>
            <a:br>
              <a:rPr lang="nn-NO" sz="2200"/>
            </a:br>
            <a:r>
              <a:rPr lang="nn-NO" sz="2000"/>
              <a:t>handtera situasjonar med andre,</a:t>
            </a:r>
            <a:r>
              <a:rPr lang="nn-NO" sz="2200"/>
              <a:t> </a:t>
            </a:r>
            <a:r>
              <a:rPr lang="nn-NO" sz="2000"/>
              <a:t>og handtera seg sjølv</a:t>
            </a:r>
            <a:endParaRPr lang="nn-NO" sz="2000">
              <a:ea typeface="Meiryo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CC67C5-47B3-6245-B241-8784011E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81" y="1437501"/>
            <a:ext cx="6568825" cy="5969673"/>
          </a:xfr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nn-NO" sz="1200"/>
              <a:t>Overgangen handlar om mykje, men å væra med på å skape følelsen av å væra inkludert i eit fellesskap som både er trygg og motiverande, vart målet for barnehagen vår!</a:t>
            </a:r>
            <a:endParaRPr lang="nn-NO" sz="120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nn-NO" sz="1200" b="1"/>
              <a:t>Mål:</a:t>
            </a:r>
            <a:endParaRPr lang="nn-NO" sz="1200" b="1">
              <a:ea typeface="Meiryo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n-NO" sz="1200"/>
              <a:t>God overgang til ny avdeling –oppleve positive erfaringar med overgang</a:t>
            </a:r>
            <a:endParaRPr lang="nn-NO" sz="1200">
              <a:ea typeface="Meiryo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n-NO" sz="1200" b="1"/>
              <a:t>Inkluderande leik </a:t>
            </a:r>
            <a:r>
              <a:rPr lang="nn-NO" sz="1200"/>
              <a:t>– skape </a:t>
            </a:r>
            <a:r>
              <a:rPr lang="nn-NO" sz="1200" err="1"/>
              <a:t>felleskapsfølelsen</a:t>
            </a:r>
            <a:r>
              <a:rPr lang="nn-NO" sz="1200"/>
              <a:t>, dei vaksne kan snakke barn opp/ gi pos respons slik at barn blir betre likt av andre og inkludert </a:t>
            </a:r>
            <a:endParaRPr lang="nn-NO" sz="120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n-NO" sz="1200" err="1"/>
              <a:t>Mestring</a:t>
            </a:r>
            <a:r>
              <a:rPr lang="nn-NO" sz="1200"/>
              <a:t> (ha tru på at ein får det til), tryggleik (liker meg, passer på meg, hjelper meg), samhøyrsle (eg betyr noko for andre, og andre betyr noko for meg)</a:t>
            </a:r>
            <a:endParaRPr lang="nn-NO" sz="120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n-NO" sz="1200"/>
              <a:t>God tid!</a:t>
            </a:r>
            <a:endParaRPr lang="nn-NO" sz="120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n-NO" sz="1200"/>
              <a:t>Medverknad på individ og gruppenivå</a:t>
            </a:r>
            <a:endParaRPr lang="nn-NO" sz="120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n-NO" sz="1200"/>
              <a:t>Skape god vaksen-barn-relasjon, vaksne som heier og har tru på barna</a:t>
            </a:r>
            <a:endParaRPr lang="nn-NO" sz="120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n-NO" sz="1200"/>
              <a:t>Fryde oss saman med barna, humor</a:t>
            </a:r>
            <a:endParaRPr lang="nn-NO" sz="120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n-NO" sz="1200"/>
              <a:t>La barna få følelsen av å væra ønska på avdeling og i barnehagen</a:t>
            </a:r>
            <a:endParaRPr lang="nn-NO" sz="120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nn-NO" sz="70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nn-NO" sz="70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nn-NO" sz="70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nn-NO" sz="70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nn-NO" sz="70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nn-NO" sz="70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Bilde 4" descr="Et bilde som inneholder fargerik&#10;&#10;Automatisk generert beskrivelse">
            <a:extLst>
              <a:ext uri="{FF2B5EF4-FFF2-40B4-BE49-F238E27FC236}">
                <a16:creationId xmlns:a16="http://schemas.microsoft.com/office/drawing/2014/main" id="{DA385E5E-D541-C265-F778-3FBAD08AC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71" r="-2" b="6791"/>
          <a:stretch/>
        </p:blipFill>
        <p:spPr>
          <a:xfrm>
            <a:off x="7301159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3761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0ED91B8-D11B-A645-931E-4DF2E9C8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845463"/>
          </a:xfrm>
        </p:spPr>
        <p:txBody>
          <a:bodyPr anchor="b">
            <a:normAutofit/>
          </a:bodyPr>
          <a:lstStyle/>
          <a:p>
            <a:r>
              <a:rPr lang="nn-NO"/>
              <a:t>LEIK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F319A5-E5E5-4345-B9F9-25F9A99A9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58" y="1356436"/>
            <a:ext cx="5985165" cy="4964482"/>
          </a:xfr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nn-NO" sz="1400" b="1"/>
              <a:t>Rammeplanen for barnehagen:</a:t>
            </a:r>
            <a:endParaRPr lang="nn-NO" sz="1400" b="1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nn-NO" sz="1400"/>
              <a:t>Barnehagen skal anerkjenne og verne om eigenverdien til barndommen. Å bidra til at alle barn som går i barnehagen, får ein god barndom som er prega av trivsel, vennskap og </a:t>
            </a:r>
            <a:r>
              <a:rPr lang="nn-NO" sz="1400" b="1"/>
              <a:t>leik</a:t>
            </a:r>
            <a:r>
              <a:rPr lang="nn-NO" sz="1400"/>
              <a:t>, er fundamentalt.</a:t>
            </a:r>
            <a:endParaRPr lang="nn-NO" sz="140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nn-NO" sz="1400" b="1"/>
              <a:t>Læreplanverket for skulen:</a:t>
            </a:r>
            <a:endParaRPr lang="nn-NO" sz="1400" b="1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nn-NO" sz="1400"/>
              <a:t>For dei yngste barna i skulen er </a:t>
            </a:r>
            <a:r>
              <a:rPr lang="nn-NO" sz="1400" b="1"/>
              <a:t>leik</a:t>
            </a:r>
            <a:r>
              <a:rPr lang="nn-NO" sz="1400"/>
              <a:t> nødvendig for trivsel og utvikling, men og i </a:t>
            </a:r>
            <a:r>
              <a:rPr lang="nn-NO" sz="1400" err="1"/>
              <a:t>i</a:t>
            </a:r>
            <a:r>
              <a:rPr lang="nn-NO" sz="1400"/>
              <a:t> opplæringa som heilheit gir </a:t>
            </a:r>
            <a:r>
              <a:rPr lang="nn-NO" sz="1400" b="1"/>
              <a:t>leik </a:t>
            </a:r>
            <a:r>
              <a:rPr lang="nn-NO" sz="1400"/>
              <a:t>moglegheita til kreativ og meiningsfull læring.</a:t>
            </a:r>
            <a:endParaRPr lang="nn-NO" sz="140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nn-NO" sz="1400" b="1"/>
              <a:t>Rammeplan for SFO:</a:t>
            </a:r>
            <a:endParaRPr lang="nn-NO" sz="1400" b="1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nn-NO" sz="1400" b="1"/>
              <a:t>Leik</a:t>
            </a:r>
            <a:r>
              <a:rPr lang="nn-NO" sz="1400"/>
              <a:t> er ein typisk veremåte blant barn, og leiken sin eigenverdi skal prioriterast i SFO..... SFO skal støtte opp under barna sin lyst til å </a:t>
            </a:r>
            <a:r>
              <a:rPr lang="nn-NO" sz="1400" b="1"/>
              <a:t>leike, skape, utforske og meistre. </a:t>
            </a:r>
            <a:endParaRPr lang="nn-NO" sz="1400" b="1">
              <a:ea typeface="Meiryo"/>
            </a:endParaRPr>
          </a:p>
          <a:p>
            <a:pPr>
              <a:lnSpc>
                <a:spcPct val="130000"/>
              </a:lnSpc>
            </a:pPr>
            <a:endParaRPr lang="nn-NO" sz="1200"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Bilde 4" descr="Et bilde som inneholder tekst, innendørs&#10;&#10;Automatisk generert beskrivelse">
            <a:extLst>
              <a:ext uri="{FF2B5EF4-FFF2-40B4-BE49-F238E27FC236}">
                <a16:creationId xmlns:a16="http://schemas.microsoft.com/office/drawing/2014/main" id="{CBEA4AA0-0168-CC14-FC27-8FE7BBF56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30" r="4306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2419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CA8B1E-83BA-AD42-B684-DA9D367A9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390F0D-675B-AD43-914B-9B84F1036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n-NO" sz="2100" b="1"/>
              <a:t>Vegen vidare</a:t>
            </a:r>
          </a:p>
          <a:p>
            <a:endParaRPr lang="nn-NO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b="1" i="1"/>
              <a:t>Leik!</a:t>
            </a:r>
            <a:r>
              <a:rPr lang="nn-NO"/>
              <a:t> Kunnskap om leik, leik i barnehagen og leik i skulen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b="1" i="1"/>
              <a:t>Overgangsobjekt</a:t>
            </a:r>
            <a:r>
              <a:rPr lang="nn-NO"/>
              <a:t>. Barn søkjer samanhengar for å bruke dei vidare i overgangen, dei bygger vidare på eigne erfaringar frå barnehagen når dei starter på skulen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b="1" i="1"/>
              <a:t>Kjennskap</a:t>
            </a:r>
            <a:r>
              <a:rPr lang="nn-NO" i="1"/>
              <a:t> </a:t>
            </a:r>
            <a:r>
              <a:rPr lang="nn-NO"/>
              <a:t>til kvarandre. Kva møter barnet i skulen, og kva har barnet med seg frå barnehagen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b="1" i="1"/>
              <a:t>Skuleforberedande aktivitetar</a:t>
            </a:r>
            <a:r>
              <a:rPr lang="nn-NO" i="1"/>
              <a:t>. </a:t>
            </a:r>
            <a:r>
              <a:rPr lang="nn-NO"/>
              <a:t>Kva er det? Det skal ikkje opplevast som </a:t>
            </a:r>
            <a:r>
              <a:rPr lang="nn-NO" err="1"/>
              <a:t>kjedeleg</a:t>
            </a:r>
            <a:r>
              <a:rPr lang="nn-NO"/>
              <a:t> i barnehagen, dei skal gle seg til å starte på skulen!</a:t>
            </a:r>
            <a:endParaRPr lang="nn-NO" i="1"/>
          </a:p>
        </p:txBody>
      </p:sp>
    </p:spTree>
    <p:extLst>
      <p:ext uri="{BB962C8B-B14F-4D97-AF65-F5344CB8AC3E}">
        <p14:creationId xmlns:p14="http://schemas.microsoft.com/office/powerpoint/2010/main" val="196027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2" name="Rectangle 82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194" name="Tittel 1">
            <a:extLst>
              <a:ext uri="{FF2B5EF4-FFF2-40B4-BE49-F238E27FC236}">
                <a16:creationId xmlns:a16="http://schemas.microsoft.com/office/drawing/2014/main" id="{4FC1ED4C-C599-4D57-B1B6-2271776A9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191" y="-433"/>
            <a:ext cx="5183986" cy="1348943"/>
          </a:xfrm>
        </p:spPr>
        <p:txBody>
          <a:bodyPr anchor="b">
            <a:normAutofit fontScale="90000"/>
          </a:bodyPr>
          <a:lstStyle/>
          <a:p>
            <a:r>
              <a:rPr lang="nn-NO" altLang="nb-NO" sz="3000"/>
              <a:t>Program for folkehelsearbeid VLFK</a:t>
            </a:r>
          </a:p>
        </p:txBody>
      </p:sp>
      <p:sp>
        <p:nvSpPr>
          <p:cNvPr id="8195" name="Plassholder for innhold 2">
            <a:extLst>
              <a:ext uri="{FF2B5EF4-FFF2-40B4-BE49-F238E27FC236}">
                <a16:creationId xmlns:a16="http://schemas.microsoft.com/office/drawing/2014/main" id="{1E2FD512-25EC-4559-9FF1-C0505D3475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2811" y="1260043"/>
            <a:ext cx="6292348" cy="4551795"/>
          </a:xfr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nb-NO" altLang="nb-NO" sz="2400" u="sng" dirty="0">
                <a:latin typeface="Meiryo"/>
                <a:ea typeface="Meiryo"/>
                <a:hlinkClick r:id="rId3"/>
              </a:rPr>
              <a:t>- Program for folkehelsearbeidikommunene</a:t>
            </a:r>
            <a:r>
              <a:rPr lang="nb-NO" altLang="nb-NO" sz="2400" dirty="0">
                <a:latin typeface="Meiryo"/>
                <a:ea typeface="Meiryo"/>
              </a:rPr>
              <a:t> er en 10-årig satsing (2017-2027):</a:t>
            </a:r>
          </a:p>
          <a:p>
            <a:pPr marL="342900" indent="-342900">
              <a:lnSpc>
                <a:spcPct val="130000"/>
              </a:lnSpc>
              <a:buFont typeface="Calibri" panose="020B0503020204020204" pitchFamily="34" charset="0"/>
              <a:buChar char="-"/>
            </a:pPr>
            <a:r>
              <a:rPr lang="nb-NO" altLang="nb-NO" sz="2400" dirty="0" err="1">
                <a:latin typeface="Meiryo"/>
                <a:ea typeface="Meiryo"/>
              </a:rPr>
              <a:t>Fremja</a:t>
            </a:r>
            <a:r>
              <a:rPr lang="nb-NO" altLang="nb-NO" sz="2400" dirty="0">
                <a:latin typeface="Meiryo"/>
                <a:ea typeface="Meiryo"/>
              </a:rPr>
              <a:t> befolkninga si psykiske helse og livskvalitet (…)</a:t>
            </a:r>
            <a:endParaRPr lang="nn-NO" altLang="nb-NO" sz="2400" dirty="0">
              <a:latin typeface="Meiryo"/>
              <a:ea typeface="Meiryo"/>
            </a:endParaRPr>
          </a:p>
          <a:p>
            <a:pPr marL="342900" indent="-342900">
              <a:lnSpc>
                <a:spcPct val="130000"/>
              </a:lnSpc>
              <a:buFont typeface="Calibri" panose="020B0503020204020204" pitchFamily="34" charset="0"/>
              <a:buChar char="-"/>
            </a:pPr>
            <a:r>
              <a:rPr lang="nb-NO" altLang="nb-NO" sz="2400" dirty="0">
                <a:latin typeface="Meiryo"/>
                <a:ea typeface="Meiryo"/>
              </a:rPr>
              <a:t>Tiltaksutvikling i </a:t>
            </a:r>
            <a:r>
              <a:rPr lang="nb-NO" altLang="nb-NO" sz="2400" dirty="0" err="1">
                <a:latin typeface="Meiryo"/>
                <a:ea typeface="Meiryo"/>
              </a:rPr>
              <a:t>kommunane</a:t>
            </a:r>
            <a:r>
              <a:rPr lang="nb-NO" altLang="nb-NO" sz="2400" dirty="0">
                <a:latin typeface="Meiryo"/>
                <a:ea typeface="Meiryo"/>
              </a:rPr>
              <a:t> med utgangspunkt i lokale </a:t>
            </a:r>
            <a:r>
              <a:rPr lang="nb-NO" altLang="nb-NO" sz="2400" dirty="0" err="1">
                <a:latin typeface="Meiryo"/>
                <a:ea typeface="Meiryo"/>
              </a:rPr>
              <a:t>utfordringar</a:t>
            </a:r>
            <a:r>
              <a:rPr lang="nb-NO" altLang="nb-NO" sz="2400" dirty="0">
                <a:latin typeface="Meiryo"/>
                <a:ea typeface="Meiryo"/>
              </a:rPr>
              <a:t> (…)</a:t>
            </a:r>
          </a:p>
        </p:txBody>
      </p:sp>
      <p:sp>
        <p:nvSpPr>
          <p:cNvPr id="8214" name="Freeform: Shape 82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16" name="Freeform: Shape 82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18" name="Freeform: Shape 821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196" name="Picture 2" descr="Handlingsprogram for folkehelse Vestland 2022-2025">
            <a:extLst>
              <a:ext uri="{FF2B5EF4-FFF2-40B4-BE49-F238E27FC236}">
                <a16:creationId xmlns:a16="http://schemas.microsoft.com/office/drawing/2014/main" id="{EDE5A7BC-A214-4465-B783-0027C88DF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" r="-1" b="-1"/>
          <a:stretch/>
        </p:blipFill>
        <p:spPr bwMode="auto">
          <a:xfrm>
            <a:off x="6982209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895" name="Rectangle 3789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7890" name="Bilde 3" descr="Et bilde som inneholder utendørs, gress, himmel, person&#10;&#10;Automatisk generert beskrivelse">
            <a:extLst>
              <a:ext uri="{FF2B5EF4-FFF2-40B4-BE49-F238E27FC236}">
                <a16:creationId xmlns:a16="http://schemas.microsoft.com/office/drawing/2014/main" id="{1C870777-05F2-43C9-B551-CF560DCA9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r="1" b="15839"/>
          <a:stretch/>
        </p:blipFill>
        <p:spPr bwMode="auto">
          <a:xfrm>
            <a:off x="2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Freeform: Shape 37896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37899" name="Freeform: Shape 37898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901" name="Freeform: Shape 37900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8EB1C81-1149-4A97-B50E-432B16594E60}"/>
              </a:ext>
            </a:extLst>
          </p:cNvPr>
          <p:cNvSpPr txBox="1"/>
          <p:nvPr/>
        </p:nvSpPr>
        <p:spPr>
          <a:xfrm>
            <a:off x="8767155" y="255406"/>
            <a:ext cx="3633747" cy="5917215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defRPr/>
            </a:pP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Om me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lukkast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med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ein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god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overgang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aukar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sannsynet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at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kvar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einskild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elev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vil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få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oppleva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nb-NO" sz="2600" spc="150" dirty="0" err="1">
                <a:solidFill>
                  <a:srgbClr val="92D050"/>
                </a:solidFill>
              </a:rPr>
              <a:t>kontinuitet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nb-NO" sz="2600" spc="150" dirty="0" err="1">
                <a:solidFill>
                  <a:srgbClr val="FFFF00"/>
                </a:solidFill>
              </a:rPr>
              <a:t>tryggleik</a:t>
            </a:r>
            <a:r>
              <a:rPr lang="en-US" altLang="nb-NO" sz="2600" spc="150" dirty="0">
                <a:solidFill>
                  <a:srgbClr val="FFFF00"/>
                </a:solidFill>
              </a:rPr>
              <a:t>,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nb-NO" sz="2600" spc="150" dirty="0" err="1">
                <a:solidFill>
                  <a:srgbClr val="FFC000"/>
                </a:solidFill>
              </a:rPr>
              <a:t>fellesskap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og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nb-NO" sz="2600" spc="150" dirty="0" err="1">
                <a:solidFill>
                  <a:srgbClr val="00B0F0"/>
                </a:solidFill>
              </a:rPr>
              <a:t>meistring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både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på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fagleg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og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sosialt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plan.</a:t>
            </a:r>
          </a:p>
          <a:p>
            <a:pPr algn="r">
              <a:defRPr/>
            </a:pPr>
            <a:r>
              <a:rPr lang="en-US" sz="900" i="1" spc="150" dirty="0">
                <a:ea typeface="+mn-lt"/>
                <a:cs typeface="+mn-lt"/>
              </a:rPr>
              <a:t>LILLEJORD,  BØRTE, HALVORSRUD, RUUD &amp; FREYR  ,</a:t>
            </a:r>
            <a:r>
              <a:rPr lang="en-US" sz="900" i="1" spc="150" dirty="0" err="1">
                <a:ea typeface="+mn-lt"/>
                <a:cs typeface="+mn-lt"/>
              </a:rPr>
              <a:t>kunnskapssenter</a:t>
            </a:r>
            <a:r>
              <a:rPr lang="en-US" sz="900" i="1" spc="150" dirty="0">
                <a:ea typeface="+mn-lt"/>
                <a:cs typeface="+mn-lt"/>
              </a:rPr>
              <a:t> for </a:t>
            </a:r>
            <a:r>
              <a:rPr lang="en-US" sz="900" i="1" spc="150" dirty="0" err="1">
                <a:ea typeface="+mn-lt"/>
                <a:cs typeface="+mn-lt"/>
              </a:rPr>
              <a:t>utdanning</a:t>
            </a:r>
            <a:r>
              <a:rPr lang="en-US" sz="900" i="1" spc="150" dirty="0">
                <a:ea typeface="+mn-lt"/>
                <a:cs typeface="+mn-lt"/>
              </a:rPr>
              <a:t>, 2015</a:t>
            </a:r>
            <a:endParaRPr lang="en-US" sz="900" dirty="0">
              <a:ea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defRPr/>
            </a:pPr>
            <a:endParaRPr lang="en-US" altLang="nb-NO" sz="900" spc="150" dirty="0">
              <a:solidFill>
                <a:schemeClr val="tx1">
                  <a:lumMod val="75000"/>
                  <a:lumOff val="25000"/>
                </a:schemeClr>
              </a:solidFill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5498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Bilde 4" descr="Et bilde som inneholder utendørs, tre, himmel, skogkledd&#10;&#10;Automatisk generert beskrivelse">
            <a:extLst>
              <a:ext uri="{FF2B5EF4-FFF2-40B4-BE49-F238E27FC236}">
                <a16:creationId xmlns:a16="http://schemas.microsoft.com/office/drawing/2014/main" id="{6DF5DFC1-89A7-8D4C-0985-7A7722E00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38" r="1" b="12925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2394C67-0C5E-1458-2B6A-06F29538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3193" y="463704"/>
            <a:ext cx="3689406" cy="780590"/>
          </a:xfrm>
        </p:spPr>
        <p:txBody>
          <a:bodyPr anchor="b">
            <a:normAutofit fontScale="90000"/>
          </a:bodyPr>
          <a:lstStyle/>
          <a:p>
            <a:r>
              <a:rPr lang="nb-NO" dirty="0">
                <a:ea typeface="Meiryo"/>
              </a:rPr>
              <a:t>Hallo! Adjø!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9728A5-6DEA-F86F-D217-E4128FCE5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6101" y="1516169"/>
            <a:ext cx="4049383" cy="4448634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nn-NO" sz="2800" dirty="0">
                <a:latin typeface="Meiryo"/>
                <a:ea typeface="Meiryo"/>
                <a:cs typeface="Arial"/>
              </a:rPr>
              <a:t>Utvikla eit nytt heilskapleg system for overgangen mellom barnehage, skule og SFO, som kjem alle borna til gode</a:t>
            </a:r>
            <a:endParaRPr lang="nb-NO" sz="2800" dirty="0">
              <a:latin typeface="Meiryo"/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7810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52" name="Rectangle 17451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454" name="Freeform: Shape 17453">
            <a:extLst>
              <a:ext uri="{FF2B5EF4-FFF2-40B4-BE49-F238E27FC236}">
                <a16:creationId xmlns:a16="http://schemas.microsoft.com/office/drawing/2014/main" id="{B21C4495-06C7-4D38-A504-47181B43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5999" y="0"/>
            <a:ext cx="6096000" cy="6858000"/>
          </a:xfrm>
          <a:custGeom>
            <a:avLst/>
            <a:gdLst>
              <a:gd name="connsiteX0" fmla="*/ 2995083 w 6119349"/>
              <a:gd name="connsiteY0" fmla="*/ 0 h 6858000"/>
              <a:gd name="connsiteX1" fmla="*/ 1980895 w 6119349"/>
              <a:gd name="connsiteY1" fmla="*/ 0 h 6858000"/>
              <a:gd name="connsiteX2" fmla="*/ 323851 w 6119349"/>
              <a:gd name="connsiteY2" fmla="*/ 0 h 6858000"/>
              <a:gd name="connsiteX3" fmla="*/ 0 w 6119349"/>
              <a:gd name="connsiteY3" fmla="*/ 0 h 6858000"/>
              <a:gd name="connsiteX4" fmla="*/ 0 w 6119349"/>
              <a:gd name="connsiteY4" fmla="*/ 6858000 h 6858000"/>
              <a:gd name="connsiteX5" fmla="*/ 323851 w 6119349"/>
              <a:gd name="connsiteY5" fmla="*/ 6858000 h 6858000"/>
              <a:gd name="connsiteX6" fmla="*/ 1980895 w 6119349"/>
              <a:gd name="connsiteY6" fmla="*/ 6858000 h 6858000"/>
              <a:gd name="connsiteX7" fmla="*/ 2995083 w 6119349"/>
              <a:gd name="connsiteY7" fmla="*/ 6858000 h 6858000"/>
              <a:gd name="connsiteX8" fmla="*/ 2995083 w 6119349"/>
              <a:gd name="connsiteY8" fmla="*/ 6847549 h 6858000"/>
              <a:gd name="connsiteX9" fmla="*/ 3403093 w 6119349"/>
              <a:gd name="connsiteY9" fmla="*/ 6847549 h 6858000"/>
              <a:gd name="connsiteX10" fmla="*/ 3616595 w 6119349"/>
              <a:gd name="connsiteY10" fmla="*/ 6847549 h 6858000"/>
              <a:gd name="connsiteX11" fmla="*/ 3728351 w 6119349"/>
              <a:gd name="connsiteY11" fmla="*/ 6770384 h 6858000"/>
              <a:gd name="connsiteX12" fmla="*/ 4244999 w 6119349"/>
              <a:gd name="connsiteY12" fmla="*/ 6365836 h 6858000"/>
              <a:gd name="connsiteX13" fmla="*/ 6119349 w 6119349"/>
              <a:gd name="connsiteY13" fmla="*/ 3621068 h 6858000"/>
              <a:gd name="connsiteX14" fmla="*/ 4518450 w 6119349"/>
              <a:gd name="connsiteY14" fmla="*/ 25401 h 6858000"/>
              <a:gd name="connsiteX15" fmla="*/ 4496326 w 6119349"/>
              <a:gd name="connsiteY15" fmla="*/ 10450 h 6858000"/>
              <a:gd name="connsiteX16" fmla="*/ 3403093 w 6119349"/>
              <a:gd name="connsiteY16" fmla="*/ 10450 h 6858000"/>
              <a:gd name="connsiteX17" fmla="*/ 2995083 w 6119349"/>
              <a:gd name="connsiteY17" fmla="*/ 10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19349" h="6858000">
                <a:moveTo>
                  <a:pt x="2995083" y="0"/>
                </a:moveTo>
                <a:lnTo>
                  <a:pt x="1980895" y="0"/>
                </a:lnTo>
                <a:lnTo>
                  <a:pt x="323851" y="0"/>
                </a:lnTo>
                <a:lnTo>
                  <a:pt x="0" y="0"/>
                </a:lnTo>
                <a:lnTo>
                  <a:pt x="0" y="6858000"/>
                </a:lnTo>
                <a:lnTo>
                  <a:pt x="323851" y="6858000"/>
                </a:lnTo>
                <a:lnTo>
                  <a:pt x="1980895" y="6858000"/>
                </a:lnTo>
                <a:lnTo>
                  <a:pt x="2995083" y="6858000"/>
                </a:lnTo>
                <a:lnTo>
                  <a:pt x="2995083" y="6847549"/>
                </a:lnTo>
                <a:lnTo>
                  <a:pt x="3403093" y="6847549"/>
                </a:lnTo>
                <a:lnTo>
                  <a:pt x="3616595" y="6847549"/>
                </a:lnTo>
                <a:lnTo>
                  <a:pt x="3728351" y="6770384"/>
                </a:lnTo>
                <a:cubicBezTo>
                  <a:pt x="3902169" y="6643282"/>
                  <a:pt x="4072796" y="6505990"/>
                  <a:pt x="4244999" y="6365836"/>
                </a:cubicBezTo>
                <a:cubicBezTo>
                  <a:pt x="5190624" y="5596214"/>
                  <a:pt x="6119349" y="4964437"/>
                  <a:pt x="6119349" y="3621068"/>
                </a:cubicBezTo>
                <a:cubicBezTo>
                  <a:pt x="6119349" y="2097263"/>
                  <a:pt x="5545613" y="762791"/>
                  <a:pt x="4518450" y="25401"/>
                </a:cubicBezTo>
                <a:lnTo>
                  <a:pt x="4496326" y="10450"/>
                </a:lnTo>
                <a:lnTo>
                  <a:pt x="3403093" y="10450"/>
                </a:lnTo>
                <a:lnTo>
                  <a:pt x="2995083" y="1045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456" name="Freeform: Shape 17455">
            <a:extLst>
              <a:ext uri="{FF2B5EF4-FFF2-40B4-BE49-F238E27FC236}">
                <a16:creationId xmlns:a16="http://schemas.microsoft.com/office/drawing/2014/main" id="{954DC750-3087-4E36-AD5D-5D8FCA91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641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410" name="Tittel 1">
            <a:extLst>
              <a:ext uri="{FF2B5EF4-FFF2-40B4-BE49-F238E27FC236}">
                <a16:creationId xmlns:a16="http://schemas.microsoft.com/office/drawing/2014/main" id="{87528EDE-E61A-4E27-BD9D-099BA68B1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218" y="900113"/>
            <a:ext cx="4914973" cy="1639888"/>
          </a:xfrm>
        </p:spPr>
        <p:txBody>
          <a:bodyPr anchor="b">
            <a:noAutofit/>
          </a:bodyPr>
          <a:lstStyle/>
          <a:p>
            <a:pPr>
              <a:lnSpc>
                <a:spcPct val="120000"/>
              </a:lnSpc>
            </a:pPr>
            <a:r>
              <a:rPr lang="nn-NO" altLang="nb-NO" sz="2800" dirty="0"/>
              <a:t>Prosjekta må sjåast i samanheng med andre satsingsområde til kommunen som</a:t>
            </a:r>
            <a:endParaRPr lang="nn-NO" altLang="nb-NO" sz="2800" dirty="0">
              <a:ea typeface="Meiryo"/>
            </a:endParaRPr>
          </a:p>
        </p:txBody>
      </p:sp>
      <p:sp>
        <p:nvSpPr>
          <p:cNvPr id="17411" name="Plassholder for innhold 2">
            <a:extLst>
              <a:ext uri="{FF2B5EF4-FFF2-40B4-BE49-F238E27FC236}">
                <a16:creationId xmlns:a16="http://schemas.microsoft.com/office/drawing/2014/main" id="{E61823C6-1952-4F9B-A9C3-DA2A159A7E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217" y="2617788"/>
            <a:ext cx="5183295" cy="4246995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nn-NO" altLang="nb-NO" sz="2400" dirty="0"/>
              <a:t>Kompetanseløftet for spesialpedagogikk</a:t>
            </a:r>
            <a:endParaRPr lang="nn-NO" altLang="nb-NO" sz="2400" dirty="0">
              <a:ea typeface="Meiryo"/>
            </a:endParaRPr>
          </a:p>
          <a:p>
            <a:pPr lvl="1"/>
            <a:r>
              <a:rPr lang="nn-NO" altLang="nb-NO" sz="2400" dirty="0" err="1"/>
              <a:t>inkludering</a:t>
            </a:r>
            <a:endParaRPr lang="nn-NO" altLang="nb-NO" sz="2400" dirty="0">
              <a:ea typeface="Meiryo"/>
            </a:endParaRPr>
          </a:p>
          <a:p>
            <a:r>
              <a:rPr lang="nn-NO" altLang="nb-NO" sz="2400" dirty="0"/>
              <a:t>Oppvekstreforma</a:t>
            </a:r>
            <a:endParaRPr lang="nn-NO" altLang="nb-NO" sz="2400" dirty="0">
              <a:ea typeface="Meiryo"/>
            </a:endParaRPr>
          </a:p>
          <a:p>
            <a:r>
              <a:rPr lang="nn-NO" altLang="nb-NO" sz="2400" dirty="0"/>
              <a:t>BTI</a:t>
            </a:r>
            <a:endParaRPr lang="nn-NO" altLang="nb-NO" sz="2400" dirty="0">
              <a:ea typeface="Meiryo"/>
            </a:endParaRPr>
          </a:p>
        </p:txBody>
      </p:sp>
      <p:sp>
        <p:nvSpPr>
          <p:cNvPr id="17458" name="Freeform: Shape 17457">
            <a:extLst>
              <a:ext uri="{FF2B5EF4-FFF2-40B4-BE49-F238E27FC236}">
                <a16:creationId xmlns:a16="http://schemas.microsoft.com/office/drawing/2014/main" id="{F14216FE-B0F1-4AE2-814B-B8459DC08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8518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7413" name="Picture 4" descr="Program: Bedre tverrfaglig innsats (BTI) | KoRus – Sør">
            <a:extLst>
              <a:ext uri="{FF2B5EF4-FFF2-40B4-BE49-F238E27FC236}">
                <a16:creationId xmlns:a16="http://schemas.microsoft.com/office/drawing/2014/main" id="{570BC1C1-21CC-4345-9890-1A37D2D713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6" r="-3" b="-3"/>
          <a:stretch/>
        </p:blipFill>
        <p:spPr bwMode="auto">
          <a:xfrm>
            <a:off x="6380400" y="4570"/>
            <a:ext cx="3058874" cy="3481803"/>
          </a:xfrm>
          <a:custGeom>
            <a:avLst/>
            <a:gdLst/>
            <a:ahLst/>
            <a:cxnLst/>
            <a:rect l="l" t="t" r="r" b="b"/>
            <a:pathLst>
              <a:path w="3058874" h="3470148">
                <a:moveTo>
                  <a:pt x="1619455" y="0"/>
                </a:moveTo>
                <a:lnTo>
                  <a:pt x="2712688" y="0"/>
                </a:lnTo>
                <a:lnTo>
                  <a:pt x="3058874" y="0"/>
                </a:lnTo>
                <a:lnTo>
                  <a:pt x="3058874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Oppstartskonferanse for Kompetanseløftet for spesialpedagogikk og  inkluderende praksis | Statsforvalteren i Nordland">
            <a:extLst>
              <a:ext uri="{FF2B5EF4-FFF2-40B4-BE49-F238E27FC236}">
                <a16:creationId xmlns:a16="http://schemas.microsoft.com/office/drawing/2014/main" id="{A9D04DC9-8373-4D87-B7A9-52BF575BB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8" r="1" b="1"/>
          <a:stretch/>
        </p:blipFill>
        <p:spPr bwMode="auto">
          <a:xfrm>
            <a:off x="9480422" y="10"/>
            <a:ext cx="2711578" cy="348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Barnevernsreformen, en oppvektsreform | Statsforvalteren i Trøndelag">
            <a:extLst>
              <a:ext uri="{FF2B5EF4-FFF2-40B4-BE49-F238E27FC236}">
                <a16:creationId xmlns:a16="http://schemas.microsoft.com/office/drawing/2014/main" id="{1C6F436F-20DD-4661-8310-5F38BA683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r="5837" b="3"/>
          <a:stretch/>
        </p:blipFill>
        <p:spPr bwMode="auto">
          <a:xfrm>
            <a:off x="6382118" y="3532094"/>
            <a:ext cx="5809882" cy="3325906"/>
          </a:xfrm>
          <a:custGeom>
            <a:avLst/>
            <a:gdLst/>
            <a:ahLst/>
            <a:cxnLst/>
            <a:rect l="l" t="t" r="r" b="b"/>
            <a:pathLst>
              <a:path w="5809882" h="3310128">
                <a:moveTo>
                  <a:pt x="1630" y="0"/>
                </a:moveTo>
                <a:lnTo>
                  <a:pt x="3451988" y="0"/>
                </a:lnTo>
                <a:lnTo>
                  <a:pt x="4053347" y="0"/>
                </a:lnTo>
                <a:lnTo>
                  <a:pt x="4901771" y="0"/>
                </a:lnTo>
                <a:lnTo>
                  <a:pt x="5491317" y="0"/>
                </a:lnTo>
                <a:lnTo>
                  <a:pt x="5809882" y="0"/>
                </a:lnTo>
                <a:lnTo>
                  <a:pt x="5809882" y="3310128"/>
                </a:lnTo>
                <a:lnTo>
                  <a:pt x="5491317" y="3310128"/>
                </a:lnTo>
                <a:lnTo>
                  <a:pt x="4053347" y="3310128"/>
                </a:lnTo>
                <a:lnTo>
                  <a:pt x="3451988" y="3310128"/>
                </a:lnTo>
                <a:lnTo>
                  <a:pt x="3451988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21" name="Rectangle 12307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2291" name="Bilde 6">
            <a:extLst>
              <a:ext uri="{FF2B5EF4-FFF2-40B4-BE49-F238E27FC236}">
                <a16:creationId xmlns:a16="http://schemas.microsoft.com/office/drawing/2014/main" id="{18A05215-871E-40E9-A6CE-BC6FE10DE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3" r="-1" b="14702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2" name="Freeform: Shape 12309">
            <a:extLst>
              <a:ext uri="{FF2B5EF4-FFF2-40B4-BE49-F238E27FC236}">
                <a16:creationId xmlns:a16="http://schemas.microsoft.com/office/drawing/2014/main" id="{28207E96-6DFF-4119-B2EA-3299067D2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2598" y="0"/>
            <a:ext cx="10189600" cy="6858000"/>
          </a:xfrm>
          <a:custGeom>
            <a:avLst/>
            <a:gdLst>
              <a:gd name="connsiteX0" fmla="*/ 8513625 w 10189600"/>
              <a:gd name="connsiteY0" fmla="*/ 0 h 6858000"/>
              <a:gd name="connsiteX1" fmla="*/ 1434689 w 10189600"/>
              <a:gd name="connsiteY1" fmla="*/ 0 h 6858000"/>
              <a:gd name="connsiteX2" fmla="*/ 1271976 w 10189600"/>
              <a:gd name="connsiteY2" fmla="*/ 160651 h 6858000"/>
              <a:gd name="connsiteX3" fmla="*/ 0 w 10189600"/>
              <a:gd name="connsiteY3" fmla="*/ 3879329 h 6858000"/>
              <a:gd name="connsiteX4" fmla="*/ 1565101 w 10189600"/>
              <a:gd name="connsiteY4" fmla="*/ 6659296 h 6858000"/>
              <a:gd name="connsiteX5" fmla="*/ 1789426 w 10189600"/>
              <a:gd name="connsiteY5" fmla="*/ 6858000 h 6858000"/>
              <a:gd name="connsiteX6" fmla="*/ 8868328 w 10189600"/>
              <a:gd name="connsiteY6" fmla="*/ 6858000 h 6858000"/>
              <a:gd name="connsiteX7" fmla="*/ 8925683 w 10189600"/>
              <a:gd name="connsiteY7" fmla="*/ 6804604 h 6858000"/>
              <a:gd name="connsiteX8" fmla="*/ 10189600 w 10189600"/>
              <a:gd name="connsiteY8" fmla="*/ 4217082 h 6858000"/>
              <a:gd name="connsiteX9" fmla="*/ 8536469 w 10189600"/>
              <a:gd name="connsiteY9" fmla="*/ 17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89600" h="6858000">
                <a:moveTo>
                  <a:pt x="8513625" y="0"/>
                </a:moveTo>
                <a:lnTo>
                  <a:pt x="1434689" y="0"/>
                </a:lnTo>
                <a:lnTo>
                  <a:pt x="1271976" y="160651"/>
                </a:lnTo>
                <a:cubicBezTo>
                  <a:pt x="451613" y="1030749"/>
                  <a:pt x="0" y="2373165"/>
                  <a:pt x="0" y="3879329"/>
                </a:cubicBezTo>
                <a:cubicBezTo>
                  <a:pt x="0" y="5207145"/>
                  <a:pt x="731040" y="5919527"/>
                  <a:pt x="1565101" y="6659296"/>
                </a:cubicBezTo>
                <a:lnTo>
                  <a:pt x="1789426" y="6858000"/>
                </a:lnTo>
                <a:lnTo>
                  <a:pt x="8868328" y="6858000"/>
                </a:lnTo>
                <a:lnTo>
                  <a:pt x="8925683" y="6804604"/>
                </a:lnTo>
                <a:cubicBezTo>
                  <a:pt x="9627437" y="6132444"/>
                  <a:pt x="10189600" y="5418356"/>
                  <a:pt x="10189600" y="4217082"/>
                </a:cubicBezTo>
                <a:cubicBezTo>
                  <a:pt x="10189600" y="2437327"/>
                  <a:pt x="9597144" y="878708"/>
                  <a:pt x="8536469" y="1746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323" name="Freeform: Shape 12311">
            <a:extLst>
              <a:ext uri="{FF2B5EF4-FFF2-40B4-BE49-F238E27FC236}">
                <a16:creationId xmlns:a16="http://schemas.microsoft.com/office/drawing/2014/main" id="{9E223C86-12C5-4A60-A21A-D7FC75EF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7813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324" name="Freeform: Shape 12313">
            <a:extLst>
              <a:ext uri="{FF2B5EF4-FFF2-40B4-BE49-F238E27FC236}">
                <a16:creationId xmlns:a16="http://schemas.microsoft.com/office/drawing/2014/main" id="{FA573AF0-3C0B-4895-A7A6-F41B032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45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325" name="Freeform: Shape 12315">
            <a:extLst>
              <a:ext uri="{FF2B5EF4-FFF2-40B4-BE49-F238E27FC236}">
                <a16:creationId xmlns:a16="http://schemas.microsoft.com/office/drawing/2014/main" id="{62442AC3-A9B0-4865-8A8A-1504FFC6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4283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326" name="Freeform: Shape 12317">
            <a:extLst>
              <a:ext uri="{FF2B5EF4-FFF2-40B4-BE49-F238E27FC236}">
                <a16:creationId xmlns:a16="http://schemas.microsoft.com/office/drawing/2014/main" id="{68451DCE-129E-43B6-BA50-3C8339E46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89577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90" name="Tittel 1">
            <a:extLst>
              <a:ext uri="{FF2B5EF4-FFF2-40B4-BE49-F238E27FC236}">
                <a16:creationId xmlns:a16="http://schemas.microsoft.com/office/drawing/2014/main" id="{3B907469-0B8F-458D-9284-2B3BE6F83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5823" y="505835"/>
            <a:ext cx="8074338" cy="764363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r>
              <a:rPr lang="en-US" altLang="nb-NO"/>
              <a:t>Kvifor skal me sikra overgangar?</a:t>
            </a:r>
          </a:p>
        </p:txBody>
      </p:sp>
      <p:sp>
        <p:nvSpPr>
          <p:cNvPr id="12292" name="TekstSylinder 10">
            <a:extLst>
              <a:ext uri="{FF2B5EF4-FFF2-40B4-BE49-F238E27FC236}">
                <a16:creationId xmlns:a16="http://schemas.microsoft.com/office/drawing/2014/main" id="{B329D76A-E818-494C-A8B9-02A227C94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932" y="1375696"/>
            <a:ext cx="7340048" cy="5211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09728" tIns="109728" rIns="109728" bIns="91440" rtlCol="0" anchor="t">
            <a:normAutofit fontScale="92500" lnSpcReduction="10000"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Å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oppleve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sammenheng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mellom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barnehagen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og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skolen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og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trygghet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en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ny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hverdag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bidrar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til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tro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på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egne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krefter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møte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med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andre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barn,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læringsmiljøet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lærerne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og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læringsarbeidet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skolen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 I et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samfunnsperspektiv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er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samarbeid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mellom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barnehage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og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skole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nødvendig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for å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sikre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gode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læringsresultater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og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sosial</a:t>
            </a:r>
            <a:r>
              <a:rPr lang="en-US" altLang="nb-NO" sz="2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nb-NO" sz="26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utjamning</a:t>
            </a:r>
            <a:endParaRPr lang="en-US" altLang="nb-NO" sz="2800" spc="1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altLang="nb-NO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/>
              </a:rPr>
              <a:t>                                     </a:t>
            </a:r>
            <a:r>
              <a:rPr lang="en-US" sz="20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Meiryo"/>
                <a:cs typeface="Arial"/>
              </a:rPr>
              <a:t>Utdanningsdirektoratet</a:t>
            </a:r>
            <a:endParaRPr lang="en-US" altLang="nb-NO" sz="2000" spc="15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altLang="nb-NO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/>
              </a:rPr>
              <a:t>                                                                  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1" name="Rectangle 14342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338" name="Tittel 1">
            <a:extLst>
              <a:ext uri="{FF2B5EF4-FFF2-40B4-BE49-F238E27FC236}">
                <a16:creationId xmlns:a16="http://schemas.microsoft.com/office/drawing/2014/main" id="{0685B765-6049-4C06-AC50-6839D2452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9230" y="94201"/>
            <a:ext cx="3489500" cy="593754"/>
          </a:xfrm>
        </p:spPr>
        <p:txBody>
          <a:bodyPr anchor="b">
            <a:normAutofit fontScale="90000"/>
          </a:bodyPr>
          <a:lstStyle/>
          <a:p>
            <a:r>
              <a:rPr lang="nn-NO" altLang="nb-NO"/>
              <a:t>Kort fortalt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735374-05F5-416D-A2E5-E301D7F77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22" y="388616"/>
            <a:ext cx="6924954" cy="6311790"/>
          </a:xfr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30000"/>
              </a:lnSpc>
              <a:spcAft>
                <a:spcPts val="1275"/>
              </a:spcAft>
              <a:buClr>
                <a:srgbClr val="000000"/>
              </a:buClr>
              <a:buSzPts val="1000"/>
            </a:pPr>
            <a:r>
              <a:rPr lang="nn-NO" altLang="nb-NO" dirty="0">
                <a:cs typeface="Arial"/>
              </a:rPr>
              <a:t>Å byrja på skulen er ei stor hendig i alle barn sine liv som gjerne fører med seg utfordringar, mogelegheiter, rolle-endring og ambivalente kjensler, ein skal ta farvel med noko kjent og verta kjend med noko nytt</a:t>
            </a:r>
            <a:endParaRPr lang="nn-NO" altLang="nb-NO" dirty="0">
              <a:ea typeface="Meiryo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1275"/>
              </a:spcAft>
              <a:buClr>
                <a:srgbClr val="000000"/>
              </a:buClr>
              <a:buSzPts val="1000"/>
            </a:pPr>
            <a:r>
              <a:rPr lang="nn-NO" altLang="nb-NO" dirty="0">
                <a:cs typeface="Arial"/>
              </a:rPr>
              <a:t>Barna må få høve til å gle seg og sjå fram til skulestart med spenning og forventning og oppleva at det er ein samanheng mellom barnehage og skule </a:t>
            </a:r>
            <a:endParaRPr lang="nn-NO" altLang="nb-NO" dirty="0">
              <a:ea typeface="Meiryo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1275"/>
              </a:spcAft>
              <a:buClr>
                <a:srgbClr val="000000"/>
              </a:buClr>
              <a:buSzPts val="1000"/>
            </a:pPr>
            <a:r>
              <a:rPr lang="nn-NO" altLang="nb-NO" dirty="0">
                <a:cs typeface="Times New Roman"/>
              </a:rPr>
              <a:t>Barna får ta med seg interessene sine og ha nytte av den dugleiken dei tileigna seg i barnehagen i møtet med skulen og SFO</a:t>
            </a:r>
            <a:endParaRPr lang="nn-NO" altLang="nb-NO">
              <a:ea typeface="Meiryo"/>
              <a:cs typeface="Times New Roman"/>
            </a:endParaRPr>
          </a:p>
          <a:p>
            <a:pPr>
              <a:lnSpc>
                <a:spcPct val="130000"/>
              </a:lnSpc>
              <a:spcAft>
                <a:spcPts val="1275"/>
              </a:spcAft>
              <a:buClr>
                <a:srgbClr val="000000"/>
              </a:buClr>
              <a:buSzPts val="1000"/>
            </a:pPr>
            <a:r>
              <a:rPr lang="nn-NO" altLang="nb-NO" dirty="0">
                <a:cs typeface="Times New Roman"/>
              </a:rPr>
              <a:t>Barnet opplev å verta inkludert</a:t>
            </a:r>
            <a:endParaRPr lang="nn-NO" altLang="nb-NO">
              <a:ea typeface="Meiryo"/>
              <a:cs typeface="Times New Roman"/>
            </a:endParaRPr>
          </a:p>
          <a:p>
            <a:pPr>
              <a:lnSpc>
                <a:spcPct val="130000"/>
              </a:lnSpc>
              <a:spcAft>
                <a:spcPts val="938"/>
              </a:spcAft>
              <a:buClr>
                <a:srgbClr val="000000"/>
              </a:buClr>
              <a:buSzPts val="1000"/>
            </a:pPr>
            <a:r>
              <a:rPr lang="nn-NO" altLang="nb-NO" dirty="0">
                <a:cs typeface="Arial"/>
              </a:rPr>
              <a:t>Alle barn skal oppleva ein god og trygg overgang frå barnehage til skule og SFO</a:t>
            </a:r>
            <a:endParaRPr lang="nn-NO" altLang="nb-NO">
              <a:ea typeface="Meiryo"/>
              <a:cs typeface="Arial"/>
            </a:endParaRPr>
          </a:p>
          <a:p>
            <a:pPr>
              <a:lnSpc>
                <a:spcPct val="130000"/>
              </a:lnSpc>
            </a:pPr>
            <a:endParaRPr lang="nn-NO" altLang="nb-NO" dirty="0">
              <a:ea typeface="Meiryo"/>
            </a:endParaRPr>
          </a:p>
        </p:txBody>
      </p:sp>
      <p:sp>
        <p:nvSpPr>
          <p:cNvPr id="14352" name="Freeform: Shape 14344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53" name="Freeform: Shape 1434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354" name="Freeform: Shape 14348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" name="Bilde 3" descr="Et bilde som inneholder person, utendørs, tre, himmel&#10;&#10;Automatisk generert beskrivelse">
            <a:extLst>
              <a:ext uri="{FF2B5EF4-FFF2-40B4-BE49-F238E27FC236}">
                <a16:creationId xmlns:a16="http://schemas.microsoft.com/office/drawing/2014/main" id="{D6B692A4-FC59-F848-CF19-743BE21AF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21"/>
          <a:stretch/>
        </p:blipFill>
        <p:spPr>
          <a:xfrm>
            <a:off x="6982209" y="-1869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6834E0ED-76FB-8A02-CE2D-C26C9D836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92" y="130849"/>
            <a:ext cx="9446086" cy="661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8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4" name="Freeform: Shape 24697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725" name="Freeform: Shape 24699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726" name="Freeform: Shape 24701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727" name="Freeform: Shape 24575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728" name="Freeform: Shape 24704">
            <a:extLst>
              <a:ext uri="{FF2B5EF4-FFF2-40B4-BE49-F238E27FC236}">
                <a16:creationId xmlns:a16="http://schemas.microsoft.com/office/drawing/2014/main" id="{38C00950-B1FD-45E5-B18A-1A822BA42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729" name="Freeform: Shape 24706">
            <a:extLst>
              <a:ext uri="{FF2B5EF4-FFF2-40B4-BE49-F238E27FC236}">
                <a16:creationId xmlns:a16="http://schemas.microsoft.com/office/drawing/2014/main" id="{A14019B4-A719-4905-92E2-23AF270A8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730" name="Freeform: Shape 24708">
            <a:extLst>
              <a:ext uri="{FF2B5EF4-FFF2-40B4-BE49-F238E27FC236}">
                <a16:creationId xmlns:a16="http://schemas.microsoft.com/office/drawing/2014/main" id="{2A2639E9-6665-4719-8E6D-9446AB36F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4731" name="Rectangle 24710">
            <a:extLst>
              <a:ext uri="{FF2B5EF4-FFF2-40B4-BE49-F238E27FC236}">
                <a16:creationId xmlns:a16="http://schemas.microsoft.com/office/drawing/2014/main" id="{41367AE6-8F3F-4645-8BCC-0193EA487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578" name="Tittel 1">
            <a:extLst>
              <a:ext uri="{FF2B5EF4-FFF2-40B4-BE49-F238E27FC236}">
                <a16:creationId xmlns:a16="http://schemas.microsoft.com/office/drawing/2014/main" id="{DB4621A2-10D6-45DF-B867-620B0D015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346268"/>
            <a:ext cx="4509389" cy="3066706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nb-NO" sz="4200">
                <a:solidFill>
                  <a:schemeClr val="tx1">
                    <a:lumMod val="85000"/>
                    <a:lumOff val="15000"/>
                  </a:schemeClr>
                </a:solidFill>
              </a:rPr>
              <a:t>Plan Overgang barnehage, skule og SFO</a:t>
            </a:r>
          </a:p>
        </p:txBody>
      </p:sp>
      <p:sp>
        <p:nvSpPr>
          <p:cNvPr id="24579" name="Plassholder for innhold 2">
            <a:extLst>
              <a:ext uri="{FF2B5EF4-FFF2-40B4-BE49-F238E27FC236}">
                <a16:creationId xmlns:a16="http://schemas.microsoft.com/office/drawing/2014/main" id="{B6D39865-3F28-457A-948B-20A7FC2601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4412974"/>
            <a:ext cx="4278738" cy="157618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nb-NO" sz="240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§2a - Plan for overgang barnehage - skule (sveio.kommune.no)</a:t>
            </a:r>
            <a:endParaRPr lang="en-US" altLang="nb-NO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732" name="Freeform: Shape 24712">
            <a:extLst>
              <a:ext uri="{FF2B5EF4-FFF2-40B4-BE49-F238E27FC236}">
                <a16:creationId xmlns:a16="http://schemas.microsoft.com/office/drawing/2014/main" id="{8A931C61-C685-4390-8C32-938EA7B32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15833" y="0"/>
            <a:ext cx="6076166" cy="6858000"/>
          </a:xfrm>
          <a:custGeom>
            <a:avLst/>
            <a:gdLst>
              <a:gd name="connsiteX0" fmla="*/ 2995083 w 6119349"/>
              <a:gd name="connsiteY0" fmla="*/ 0 h 6858000"/>
              <a:gd name="connsiteX1" fmla="*/ 1980895 w 6119349"/>
              <a:gd name="connsiteY1" fmla="*/ 0 h 6858000"/>
              <a:gd name="connsiteX2" fmla="*/ 323851 w 6119349"/>
              <a:gd name="connsiteY2" fmla="*/ 0 h 6858000"/>
              <a:gd name="connsiteX3" fmla="*/ 0 w 6119349"/>
              <a:gd name="connsiteY3" fmla="*/ 0 h 6858000"/>
              <a:gd name="connsiteX4" fmla="*/ 0 w 6119349"/>
              <a:gd name="connsiteY4" fmla="*/ 6858000 h 6858000"/>
              <a:gd name="connsiteX5" fmla="*/ 323851 w 6119349"/>
              <a:gd name="connsiteY5" fmla="*/ 6858000 h 6858000"/>
              <a:gd name="connsiteX6" fmla="*/ 1980895 w 6119349"/>
              <a:gd name="connsiteY6" fmla="*/ 6858000 h 6858000"/>
              <a:gd name="connsiteX7" fmla="*/ 2995083 w 6119349"/>
              <a:gd name="connsiteY7" fmla="*/ 6858000 h 6858000"/>
              <a:gd name="connsiteX8" fmla="*/ 2995083 w 6119349"/>
              <a:gd name="connsiteY8" fmla="*/ 6847549 h 6858000"/>
              <a:gd name="connsiteX9" fmla="*/ 3403093 w 6119349"/>
              <a:gd name="connsiteY9" fmla="*/ 6847549 h 6858000"/>
              <a:gd name="connsiteX10" fmla="*/ 3616595 w 6119349"/>
              <a:gd name="connsiteY10" fmla="*/ 6847549 h 6858000"/>
              <a:gd name="connsiteX11" fmla="*/ 3728351 w 6119349"/>
              <a:gd name="connsiteY11" fmla="*/ 6770384 h 6858000"/>
              <a:gd name="connsiteX12" fmla="*/ 4244999 w 6119349"/>
              <a:gd name="connsiteY12" fmla="*/ 6365836 h 6858000"/>
              <a:gd name="connsiteX13" fmla="*/ 6119349 w 6119349"/>
              <a:gd name="connsiteY13" fmla="*/ 3621068 h 6858000"/>
              <a:gd name="connsiteX14" fmla="*/ 4518450 w 6119349"/>
              <a:gd name="connsiteY14" fmla="*/ 25401 h 6858000"/>
              <a:gd name="connsiteX15" fmla="*/ 4496326 w 6119349"/>
              <a:gd name="connsiteY15" fmla="*/ 10450 h 6858000"/>
              <a:gd name="connsiteX16" fmla="*/ 3403093 w 6119349"/>
              <a:gd name="connsiteY16" fmla="*/ 10450 h 6858000"/>
              <a:gd name="connsiteX17" fmla="*/ 2995083 w 6119349"/>
              <a:gd name="connsiteY17" fmla="*/ 10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19349" h="6858000">
                <a:moveTo>
                  <a:pt x="2995083" y="0"/>
                </a:moveTo>
                <a:lnTo>
                  <a:pt x="1980895" y="0"/>
                </a:lnTo>
                <a:lnTo>
                  <a:pt x="323851" y="0"/>
                </a:lnTo>
                <a:lnTo>
                  <a:pt x="0" y="0"/>
                </a:lnTo>
                <a:lnTo>
                  <a:pt x="0" y="6858000"/>
                </a:lnTo>
                <a:lnTo>
                  <a:pt x="323851" y="6858000"/>
                </a:lnTo>
                <a:lnTo>
                  <a:pt x="1980895" y="6858000"/>
                </a:lnTo>
                <a:lnTo>
                  <a:pt x="2995083" y="6858000"/>
                </a:lnTo>
                <a:lnTo>
                  <a:pt x="2995083" y="6847549"/>
                </a:lnTo>
                <a:lnTo>
                  <a:pt x="3403093" y="6847549"/>
                </a:lnTo>
                <a:lnTo>
                  <a:pt x="3616595" y="6847549"/>
                </a:lnTo>
                <a:lnTo>
                  <a:pt x="3728351" y="6770384"/>
                </a:lnTo>
                <a:cubicBezTo>
                  <a:pt x="3902169" y="6643282"/>
                  <a:pt x="4072796" y="6505990"/>
                  <a:pt x="4244999" y="6365836"/>
                </a:cubicBezTo>
                <a:cubicBezTo>
                  <a:pt x="5190624" y="5596214"/>
                  <a:pt x="6119349" y="4964437"/>
                  <a:pt x="6119349" y="3621068"/>
                </a:cubicBezTo>
                <a:cubicBezTo>
                  <a:pt x="6119349" y="2097263"/>
                  <a:pt x="5545613" y="762791"/>
                  <a:pt x="4518450" y="25401"/>
                </a:cubicBezTo>
                <a:lnTo>
                  <a:pt x="4496326" y="10450"/>
                </a:lnTo>
                <a:lnTo>
                  <a:pt x="3403093" y="10450"/>
                </a:lnTo>
                <a:lnTo>
                  <a:pt x="2995083" y="1045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733" name="Freeform: Shape 24714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95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734" name="Freeform: Shape 24716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8518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4580" name="Bilde 478" descr="Et bilde som inneholder person, innendørs, rett&#10;&#10;Automatisk generert beskrivelse">
            <a:extLst>
              <a:ext uri="{FF2B5EF4-FFF2-40B4-BE49-F238E27FC236}">
                <a16:creationId xmlns:a16="http://schemas.microsoft.com/office/drawing/2014/main" id="{119BDE10-AD53-46E9-BDA2-6927D782F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2" r="1376" b="-4"/>
          <a:stretch/>
        </p:blipFill>
        <p:spPr bwMode="auto">
          <a:xfrm>
            <a:off x="6380400" y="4571"/>
            <a:ext cx="3058874" cy="3470148"/>
          </a:xfrm>
          <a:custGeom>
            <a:avLst/>
            <a:gdLst/>
            <a:ahLst/>
            <a:cxnLst/>
            <a:rect l="l" t="t" r="r" b="b"/>
            <a:pathLst>
              <a:path w="3058874" h="3470148">
                <a:moveTo>
                  <a:pt x="1619455" y="0"/>
                </a:moveTo>
                <a:lnTo>
                  <a:pt x="2712688" y="0"/>
                </a:lnTo>
                <a:lnTo>
                  <a:pt x="3058874" y="0"/>
                </a:lnTo>
                <a:lnTo>
                  <a:pt x="3058874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Bilde 484" descr="Et bilde som inneholder person, innendørs, folkemengde&#10;&#10;Automatisk generert beskrivelse">
            <a:extLst>
              <a:ext uri="{FF2B5EF4-FFF2-40B4-BE49-F238E27FC236}">
                <a16:creationId xmlns:a16="http://schemas.microsoft.com/office/drawing/2014/main" id="{882EF0C8-4B6E-4A5E-8FAA-4535074D9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656"/>
          <a:stretch/>
        </p:blipFill>
        <p:spPr bwMode="auto">
          <a:xfrm>
            <a:off x="9480424" y="10"/>
            <a:ext cx="2711578" cy="34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Bilde 480" descr="Et bilde som inneholder tre, utendørs, gress, oransje&#10;&#10;Automatisk generert beskrivelse">
            <a:extLst>
              <a:ext uri="{FF2B5EF4-FFF2-40B4-BE49-F238E27FC236}">
                <a16:creationId xmlns:a16="http://schemas.microsoft.com/office/drawing/2014/main" id="{FC5A451F-1D70-499E-8CE0-255A4E2C0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1" r="1" b="34759"/>
          <a:stretch/>
        </p:blipFill>
        <p:spPr bwMode="auto">
          <a:xfrm>
            <a:off x="6382118" y="3515868"/>
            <a:ext cx="5809882" cy="3342132"/>
          </a:xfrm>
          <a:custGeom>
            <a:avLst/>
            <a:gdLst/>
            <a:ahLst/>
            <a:cxnLst/>
            <a:rect l="l" t="t" r="r" b="b"/>
            <a:pathLst>
              <a:path w="5809882" h="3310128">
                <a:moveTo>
                  <a:pt x="1630" y="0"/>
                </a:moveTo>
                <a:lnTo>
                  <a:pt x="3451988" y="0"/>
                </a:lnTo>
                <a:lnTo>
                  <a:pt x="4053347" y="0"/>
                </a:lnTo>
                <a:lnTo>
                  <a:pt x="4901771" y="0"/>
                </a:lnTo>
                <a:lnTo>
                  <a:pt x="5491317" y="0"/>
                </a:lnTo>
                <a:lnTo>
                  <a:pt x="5809882" y="0"/>
                </a:lnTo>
                <a:lnTo>
                  <a:pt x="5809882" y="3310128"/>
                </a:lnTo>
                <a:lnTo>
                  <a:pt x="5491317" y="3310128"/>
                </a:lnTo>
                <a:lnTo>
                  <a:pt x="4053347" y="3310128"/>
                </a:lnTo>
                <a:lnTo>
                  <a:pt x="3451988" y="3310128"/>
                </a:lnTo>
                <a:lnTo>
                  <a:pt x="3451988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7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2" name="Rectangle 2663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6627" name="Picture 2" descr="Gratis fotoer av Barn">
            <a:extLst>
              <a:ext uri="{FF2B5EF4-FFF2-40B4-BE49-F238E27FC236}">
                <a16:creationId xmlns:a16="http://schemas.microsoft.com/office/drawing/2014/main" id="{B477D802-BC3C-4035-82EA-EC0D1DD6E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2" b="-1"/>
          <a:stretch/>
        </p:blipFill>
        <p:spPr bwMode="auto">
          <a:xfrm>
            <a:off x="2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: Shape 2663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6636" name="Freeform: Shape 26635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638" name="Freeform: Shape 26637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626" name="Tittel 1">
            <a:extLst>
              <a:ext uri="{FF2B5EF4-FFF2-40B4-BE49-F238E27FC236}">
                <a16:creationId xmlns:a16="http://schemas.microsoft.com/office/drawing/2014/main" id="{F4985354-BD7D-4267-A9D0-344EF84C9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63594" y="435996"/>
            <a:ext cx="4867041" cy="1404044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nb-NO"/>
              <a:t>Tverrfagleg lærande nettverk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82BBA31-CCD4-450A-8001-54FF60F8ACC7}"/>
              </a:ext>
            </a:extLst>
          </p:cNvPr>
          <p:cNvSpPr txBox="1"/>
          <p:nvPr/>
        </p:nvSpPr>
        <p:spPr>
          <a:xfrm>
            <a:off x="7963592" y="2098060"/>
            <a:ext cx="4340328" cy="3825179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defRPr/>
            </a:pP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Skapa </a:t>
            </a:r>
            <a:r>
              <a:rPr lang="en-US" sz="2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samanheng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mellom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dei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ulike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institusjonane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og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få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til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eit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godt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tverrfagleg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samarbeid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med </a:t>
            </a:r>
            <a:r>
              <a:rPr lang="en-US" sz="2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felles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kompetanseheving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slik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me </a:t>
            </a:r>
            <a:r>
              <a:rPr lang="en-US" sz="2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kan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bygga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gode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lag </a:t>
            </a:r>
            <a:r>
              <a:rPr lang="en-US" sz="2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rundt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barna</a:t>
            </a:r>
            <a:endParaRPr lang="en-US" sz="2400" spc="150" dirty="0" err="1">
              <a:solidFill>
                <a:schemeClr val="tx1">
                  <a:lumMod val="75000"/>
                  <a:lumOff val="25000"/>
                </a:schemeClr>
              </a:solidFill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31120876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RightStep">
      <a:dk1>
        <a:srgbClr val="000000"/>
      </a:dk1>
      <a:lt1>
        <a:srgbClr val="FFFFFF"/>
      </a:lt1>
      <a:dk2>
        <a:srgbClr val="41242F"/>
      </a:dk2>
      <a:lt2>
        <a:srgbClr val="E8E5E2"/>
      </a:lt2>
      <a:accent1>
        <a:srgbClr val="8EA6C2"/>
      </a:accent1>
      <a:accent2>
        <a:srgbClr val="7F81BA"/>
      </a:accent2>
      <a:accent3>
        <a:srgbClr val="A896C6"/>
      </a:accent3>
      <a:accent4>
        <a:srgbClr val="AE7FBA"/>
      </a:accent4>
      <a:accent5>
        <a:srgbClr val="C493BA"/>
      </a:accent5>
      <a:accent6>
        <a:srgbClr val="BA7F95"/>
      </a:accent6>
      <a:hlink>
        <a:srgbClr val="9A7E5D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3072F3D8B31C4BA8CD1AFA8AF50979" ma:contentTypeVersion="2" ma:contentTypeDescription="Opprett et nytt dokument." ma:contentTypeScope="" ma:versionID="bd2438192b8be7c74c95fc4ae0794b06">
  <xsd:schema xmlns:xsd="http://www.w3.org/2001/XMLSchema" xmlns:xs="http://www.w3.org/2001/XMLSchema" xmlns:p="http://schemas.microsoft.com/office/2006/metadata/properties" xmlns:ns2="2a225ba7-5e95-4c6f-bd8b-402870e3bb0a" targetNamespace="http://schemas.microsoft.com/office/2006/metadata/properties" ma:root="true" ma:fieldsID="48a08d6f1277993e08249f414eda3c72" ns2:_="">
    <xsd:import namespace="2a225ba7-5e95-4c6f-bd8b-402870e3bb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225ba7-5e95-4c6f-bd8b-402870e3b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6D72A9-BFEA-4E53-BA0B-275B7CFEC08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77F2D5F-D4EA-4163-BBC3-829044A2725B}">
  <ds:schemaRefs>
    <ds:schemaRef ds:uri="2a225ba7-5e95-4c6f-bd8b-402870e3bb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49A56A6-0A71-4693-93A4-20319B925E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10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SketchLinesVTI</vt:lpstr>
      <vt:lpstr>Overgangen frå barnehage til skule og SFO</vt:lpstr>
      <vt:lpstr>Program for folkehelsearbeid VLFK</vt:lpstr>
      <vt:lpstr>Hallo! Adjø!</vt:lpstr>
      <vt:lpstr>Prosjekta må sjåast i samanheng med andre satsingsområde til kommunen som</vt:lpstr>
      <vt:lpstr>Kvifor skal me sikra overgangar?</vt:lpstr>
      <vt:lpstr>Kort fortalt</vt:lpstr>
      <vt:lpstr>PowerPoint-presentasjon</vt:lpstr>
      <vt:lpstr>Plan Overgang barnehage, skule og SFO</vt:lpstr>
      <vt:lpstr>Tverrfagleg lærande nettverk</vt:lpstr>
      <vt:lpstr>PowerPoint-presentasjon</vt:lpstr>
      <vt:lpstr>«Salamanderklubb»</vt:lpstr>
      <vt:lpstr>Overgangsprosjekt</vt:lpstr>
      <vt:lpstr>Forsking viser at</vt:lpstr>
      <vt:lpstr>PowerPoint-presentasjon</vt:lpstr>
      <vt:lpstr>REKOMP partnarskap med NLA</vt:lpstr>
      <vt:lpstr>Våre funn</vt:lpstr>
      <vt:lpstr>Livsmeistring –  handtera situasjonar med andre, og handtera seg sjølv</vt:lpstr>
      <vt:lpstr>LEIK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Overgangen frå barnehage til skule</dc:title>
  <dc:creator>Johanne Geitung Håvik</dc:creator>
  <cp:revision>269</cp:revision>
  <cp:lastPrinted>2023-02-07T06:41:33Z</cp:lastPrinted>
  <dcterms:created xsi:type="dcterms:W3CDTF">2023-02-02T07:49:29Z</dcterms:created>
  <dcterms:modified xsi:type="dcterms:W3CDTF">2023-02-08T23:11:17Z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0x010100443072F3D8B31C4BA8CD1AFA8AF50979</vt:lpwstr>
  </property>
</Properties>
</file>