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99" r:id="rId3"/>
    <p:sldId id="294" r:id="rId4"/>
    <p:sldId id="263" r:id="rId5"/>
    <p:sldId id="300" r:id="rId6"/>
    <p:sldId id="303" r:id="rId7"/>
    <p:sldId id="284" r:id="rId8"/>
    <p:sldId id="286" r:id="rId9"/>
    <p:sldId id="323" r:id="rId10"/>
    <p:sldId id="311" r:id="rId11"/>
    <p:sldId id="319" r:id="rId12"/>
    <p:sldId id="322" r:id="rId13"/>
    <p:sldId id="313" r:id="rId1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– uthev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ddels stil 2 – uthev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09AE5E-BC3B-4808-B7C8-1B122873340A}" type="datetimeFigureOut">
              <a:rPr lang="nn-NO" smtClean="0"/>
              <a:t>07.02.2023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64198-9053-4A83-8CEF-D0BCF2DCC3A7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56345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n-NO" sz="1800" dirty="0"/>
              <a:t>Eg er blitt spurt om å sei </a:t>
            </a:r>
            <a:r>
              <a:rPr lang="nn-NO" sz="1800" dirty="0" err="1"/>
              <a:t>noke</a:t>
            </a:r>
            <a:r>
              <a:rPr lang="nn-NO" sz="1800" dirty="0"/>
              <a:t> om årsplansarbeidet, og bakgrunnen for den endringa me har gjort. </a:t>
            </a:r>
          </a:p>
          <a:p>
            <a:pPr marL="171450" indent="-171450">
              <a:buFontTx/>
              <a:buChar char="-"/>
            </a:pPr>
            <a:r>
              <a:rPr lang="nn-NO" sz="1800" dirty="0"/>
              <a:t>Har i fleire år brukt same mal, og same framgangsmåte i arbeidet med å laga ny årsplan. Det same gjaldt for denne planen. </a:t>
            </a:r>
          </a:p>
          <a:p>
            <a:pPr marL="171450" indent="-171450">
              <a:buFontTx/>
              <a:buChar char="-"/>
            </a:pPr>
            <a:r>
              <a:rPr lang="nn-NO" sz="1800" dirty="0"/>
              <a:t>Arbeidet var godt i gang med arbeid i ulike fora i barnehagen, personalmøte og pedagogmøta</a:t>
            </a:r>
          </a:p>
          <a:p>
            <a:pPr marL="171450" indent="-171450">
              <a:buFontTx/>
              <a:buChar char="-"/>
            </a:pP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64198-9053-4A83-8CEF-D0BCF2DCC3A7}" type="slidenum">
              <a:rPr lang="nn-NO" smtClean="0"/>
              <a:t>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48213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sz="1800" dirty="0"/>
              <a:t>I tillegg har me kalender for kvar månad. Var litt betenkt til kalender, barnehagefolk veit at det skjer ofte uføresette hendingar som gjer at me må endra planane våre. </a:t>
            </a:r>
          </a:p>
          <a:p>
            <a:r>
              <a:rPr lang="nn-NO" sz="1800" dirty="0"/>
              <a:t>Me ha valt </a:t>
            </a:r>
            <a:r>
              <a:rPr lang="nn-NO" sz="1800" dirty="0" err="1"/>
              <a:t>allikavel</a:t>
            </a:r>
            <a:r>
              <a:rPr lang="nn-NO" sz="1800" dirty="0"/>
              <a:t> å prøva.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64198-9053-4A83-8CEF-D0BCF2DCC3A7}" type="slidenum">
              <a:rPr lang="nn-NO" smtClean="0"/>
              <a:t>10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053551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64198-9053-4A83-8CEF-D0BCF2DCC3A7}" type="slidenum">
              <a:rPr lang="nn-NO" smtClean="0"/>
              <a:t>11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832355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sz="1800" dirty="0"/>
              <a:t>Planen inneheld sjølvsagt ulik informasjon om satsingar, organisering, foreldremedverknad o. s. v.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64198-9053-4A83-8CEF-D0BCF2DCC3A7}" type="slidenum">
              <a:rPr lang="nn-NO" smtClean="0"/>
              <a:t>12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17176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n-NO" sz="1800" dirty="0"/>
              <a:t>Fungere som eit:</a:t>
            </a:r>
          </a:p>
          <a:p>
            <a:pPr marL="628650" lvl="1" indent="-171450">
              <a:buFontTx/>
              <a:buChar char="-"/>
            </a:pPr>
            <a:r>
              <a:rPr lang="nn-NO" sz="1800" dirty="0"/>
              <a:t> arbeidsverktøy, framme på dei ulike planleggingsmøta våre</a:t>
            </a:r>
          </a:p>
          <a:p>
            <a:pPr marL="628650" lvl="1" indent="-171450">
              <a:buFontTx/>
              <a:buChar char="-"/>
            </a:pPr>
            <a:r>
              <a:rPr lang="nn-NO" sz="1800" dirty="0"/>
              <a:t>Retningsgjevande for arbeidet vårt </a:t>
            </a:r>
          </a:p>
          <a:p>
            <a:pPr marL="628650" lvl="1" indent="-171450">
              <a:buFontTx/>
              <a:buChar char="-"/>
            </a:pPr>
            <a:r>
              <a:rPr lang="nn-NO" sz="1800" dirty="0"/>
              <a:t>Både fagarbeidarar og pedagogar oppleve at den fungere i kvardagen</a:t>
            </a:r>
          </a:p>
          <a:p>
            <a:pPr marL="628650" lvl="1" indent="-171450">
              <a:buFontTx/>
              <a:buChar char="-"/>
            </a:pPr>
            <a:r>
              <a:rPr lang="nn-NO" sz="1800" dirty="0"/>
              <a:t>Evaluering er blitt lettare</a:t>
            </a:r>
          </a:p>
          <a:p>
            <a:pPr marL="628650" lvl="1" indent="-171450">
              <a:buFontTx/>
              <a:buChar char="-"/>
            </a:pPr>
            <a:r>
              <a:rPr lang="nn-NO" sz="1800" dirty="0"/>
              <a:t>Det vil bli lettare og lage ny årsplan for 2023 – 2024</a:t>
            </a:r>
          </a:p>
          <a:p>
            <a:pPr marL="628650" lvl="1" indent="-171450">
              <a:buFontTx/>
              <a:buChar char="-"/>
            </a:pPr>
            <a:r>
              <a:rPr lang="nn-NO" sz="1800" dirty="0"/>
              <a:t>Me har slutta å senda ut eigen månadsplan til foreldra</a:t>
            </a:r>
          </a:p>
          <a:p>
            <a:pPr marL="628650" lvl="1" indent="-171450">
              <a:buFontTx/>
              <a:buChar char="-"/>
            </a:pPr>
            <a:r>
              <a:rPr lang="nn-NO" sz="1800" dirty="0"/>
              <a:t>Kalenderen har bidratt til at ein helde i større grad fast ved det fastsette opplegget, sjølv ved fråvær tar ein sikte på å gjennomfør dagens program.  Ein ser ein nytten av å halda seg til planen, som er </a:t>
            </a:r>
            <a:r>
              <a:rPr lang="nn-NO" sz="1800" dirty="0" err="1"/>
              <a:t>tidsbesparande</a:t>
            </a:r>
            <a:r>
              <a:rPr lang="nn-NO" sz="1800" dirty="0"/>
              <a:t>, </a:t>
            </a:r>
          </a:p>
          <a:p>
            <a:pPr marL="628650" lvl="1" indent="-171450">
              <a:buFontTx/>
              <a:buChar char="-"/>
            </a:pPr>
            <a:r>
              <a:rPr lang="nn-NO" sz="1800" dirty="0"/>
              <a:t>Me håpe og at skal vera lettare for spesialpedagog og tilpassa sitt opplegg inn i det ordinera, med bakgrunn i at planen har oversikt over kva som skal skje dei ulike månadane</a:t>
            </a:r>
          </a:p>
          <a:p>
            <a:endParaRPr lang="nn-NO" sz="1800" dirty="0"/>
          </a:p>
          <a:p>
            <a:r>
              <a:rPr lang="nn-NO" sz="1800" dirty="0"/>
              <a:t>Justeringar undervegs:</a:t>
            </a:r>
          </a:p>
          <a:p>
            <a:r>
              <a:rPr lang="nn-NO" sz="1800" dirty="0"/>
              <a:t>	Me slutta med å laga eigen månadsplan, her har me måtta eit tiltak for å sikra at foreldra får med seg nødvendig informasjon, så nå tar me utklipp frå kvar månad og sende den ut på </a:t>
            </a:r>
            <a:r>
              <a:rPr lang="nn-NO" sz="1800" dirty="0" err="1"/>
              <a:t>visma</a:t>
            </a:r>
            <a:r>
              <a:rPr lang="nn-NO" sz="1800" dirty="0"/>
              <a:t>. Så på ein måte har me </a:t>
            </a:r>
            <a:r>
              <a:rPr lang="nn-NO" sz="1800" dirty="0" err="1"/>
              <a:t>oppretthold</a:t>
            </a:r>
            <a:r>
              <a:rPr lang="nn-NO" sz="1800" dirty="0"/>
              <a:t> ein 	form for månadsplan, forskjellen er at den allereie er laga. </a:t>
            </a:r>
          </a:p>
          <a:p>
            <a:r>
              <a:rPr lang="nn-NO" sz="1800" dirty="0"/>
              <a:t>	I tillegg bruke me dagbokfunksjonen i Visma som me sende til foreldra kvar veke.</a:t>
            </a:r>
          </a:p>
          <a:p>
            <a:endParaRPr lang="nn-NO" sz="1800" dirty="0"/>
          </a:p>
          <a:p>
            <a:r>
              <a:rPr lang="nn-NO" sz="1800" dirty="0"/>
              <a:t>	- justering som me vil ha med for neste årsplan er å ha ei side for kommentarar, tenkte først til personalet, men trur og det kan vera nyttig for foreldre.</a:t>
            </a:r>
          </a:p>
          <a:p>
            <a:endParaRPr lang="nn-NO" sz="1800" dirty="0"/>
          </a:p>
          <a:p>
            <a:r>
              <a:rPr lang="nn-NO" sz="1800" dirty="0"/>
              <a:t>	Så langt er me fornøgde og eg trur at denne planen vil bli litt meir frynsete i kantane, enn den førre plan</a:t>
            </a:r>
          </a:p>
          <a:p>
            <a:endParaRPr lang="nn-NO" sz="1800" dirty="0"/>
          </a:p>
          <a:p>
            <a:r>
              <a:rPr lang="nn-NO" sz="1800" dirty="0"/>
              <a:t>Eg meine nå at me har ein plan som både:</a:t>
            </a:r>
          </a:p>
          <a:p>
            <a:r>
              <a:rPr lang="nn-NO" sz="1800" dirty="0"/>
              <a:t>	- fungere som eit arbeidsverktøy  for alle tilsette</a:t>
            </a:r>
          </a:p>
          <a:p>
            <a:r>
              <a:rPr lang="nn-NO" sz="1800" dirty="0"/>
              <a:t>	- Planen er aktivt i bruk</a:t>
            </a:r>
          </a:p>
          <a:p>
            <a:r>
              <a:rPr lang="nn-NO" sz="1800" dirty="0"/>
              <a:t>	- Oppleve at me alle har eit eiga forhold til planen, sjølv om ikkje alle var lika mykje med i prosessen mot det ferdige produktet, så får alle det gjennom at me evaluere planen kvar månad.</a:t>
            </a:r>
          </a:p>
          <a:p>
            <a:r>
              <a:rPr lang="nn-NO" sz="1800" dirty="0"/>
              <a:t>	- så eg trur at for kommande årsplan, vil me få ein god prosess, men som igjen avhenger av at det er ein god plan for arbeidet med planen</a:t>
            </a:r>
            <a:r>
              <a:rPr lang="nn-NO" sz="1800" dirty="0">
                <a:sym typeface="Wingdings" panose="05000000000000000000" pitchFamily="2" charset="2"/>
              </a:rPr>
              <a:t></a:t>
            </a:r>
          </a:p>
          <a:p>
            <a:endParaRPr lang="nn-NO" sz="1800" dirty="0"/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64198-9053-4A83-8CEF-D0BCF2DCC3A7}" type="slidenum">
              <a:rPr lang="nn-NO" smtClean="0"/>
              <a:t>13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30939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nn-NO" dirty="0"/>
              <a:t>Årsplanen bygd opp etter dei ulike kapptitla i rammeplanen</a:t>
            </a:r>
          </a:p>
          <a:p>
            <a:pPr marL="171450" indent="-171450">
              <a:buFontTx/>
              <a:buChar char="-"/>
            </a:pPr>
            <a:r>
              <a:rPr lang="nn-NO" dirty="0"/>
              <a:t>Med mål og framgangsmåte for kvart kapittel.</a:t>
            </a:r>
          </a:p>
          <a:p>
            <a:pPr marL="171450" indent="-171450">
              <a:buFontTx/>
              <a:buChar char="-"/>
            </a:pPr>
            <a:r>
              <a:rPr lang="nn-NO" dirty="0"/>
              <a:t>Og som sagt denne </a:t>
            </a:r>
            <a:r>
              <a:rPr lang="nn-NO" dirty="0" err="1"/>
              <a:t>frammgangsmåten</a:t>
            </a:r>
            <a:r>
              <a:rPr lang="nn-NO" dirty="0"/>
              <a:t> har eg brukt i fleire år, eg har aldri fått nokre kommentarar på at den ikkje har vert bra nok, men heller ikkje at den var spesielt god heller.</a:t>
            </a:r>
          </a:p>
          <a:p>
            <a:pPr marL="171450" indent="-171450">
              <a:buFontTx/>
              <a:buChar char="-"/>
            </a:pPr>
            <a:r>
              <a:rPr lang="nn-NO" dirty="0"/>
              <a:t>I denne perioden hadde me rettleiarar frå NLA i samanheng med </a:t>
            </a:r>
            <a:r>
              <a:rPr lang="nn-NO" dirty="0" err="1"/>
              <a:t>Rekomp</a:t>
            </a:r>
            <a:r>
              <a:rPr lang="nn-NO" dirty="0"/>
              <a:t> midlar, så eg tenkte eg kunne spør dei om innspel, synspunkt på årsplanen.</a:t>
            </a:r>
          </a:p>
          <a:p>
            <a:pPr marL="171450" indent="-171450">
              <a:buFontTx/>
              <a:buChar char="-"/>
            </a:pPr>
            <a:r>
              <a:rPr lang="nn-NO" dirty="0"/>
              <a:t>Sjølv om det ikkje hang saman med utviklingsarbeidet vårt, ville dei sjå på planen.</a:t>
            </a:r>
          </a:p>
          <a:p>
            <a:pPr marL="171450" indent="-171450">
              <a:buFontTx/>
              <a:buChar char="-"/>
            </a:pPr>
            <a:r>
              <a:rPr lang="nn-NO" dirty="0"/>
              <a:t>Tilbakemeldingar deira var:</a:t>
            </a:r>
          </a:p>
          <a:p>
            <a:pPr marL="628650" lvl="1" indent="-171450">
              <a:buFontTx/>
              <a:buChar char="-"/>
            </a:pPr>
            <a:r>
              <a:rPr lang="nn-NO" dirty="0"/>
              <a:t>Fungere den som eit arbeidsverktøy for dokke?</a:t>
            </a:r>
          </a:p>
          <a:p>
            <a:pPr marL="628650" lvl="1" indent="-171450">
              <a:buFontTx/>
              <a:buChar char="-"/>
            </a:pPr>
            <a:r>
              <a:rPr lang="nn-NO" dirty="0"/>
              <a:t>Bruke dokke den aktivt</a:t>
            </a:r>
          </a:p>
          <a:p>
            <a:pPr marL="628650" lvl="1" indent="-171450">
              <a:buFontTx/>
              <a:buChar char="-"/>
            </a:pPr>
            <a:r>
              <a:rPr lang="nn-NO" dirty="0"/>
              <a:t>Har alle eit eigarforhold til innhaldet?</a:t>
            </a:r>
          </a:p>
          <a:p>
            <a:pPr marL="628650" lvl="1" indent="-171450">
              <a:buFontTx/>
              <a:buChar char="-"/>
            </a:pPr>
            <a:r>
              <a:rPr lang="nn-NO" dirty="0"/>
              <a:t>Korleis har prosessen vert mot det ferdige produktet?</a:t>
            </a:r>
          </a:p>
          <a:p>
            <a:pPr marL="457200" lvl="1" indent="0">
              <a:buFontTx/>
              <a:buNone/>
            </a:pPr>
            <a:endParaRPr lang="nn-NO" dirty="0"/>
          </a:p>
          <a:p>
            <a:pPr marL="171450" indent="-171450">
              <a:buFontTx/>
              <a:buChar char="-"/>
            </a:pPr>
            <a:r>
              <a:rPr lang="nn-NO" sz="1800" dirty="0"/>
              <a:t>Sjølv om eg viste svaret om at den nok ikkje var så </a:t>
            </a:r>
            <a:r>
              <a:rPr lang="nn-NO" sz="1800" dirty="0" err="1"/>
              <a:t>ofta</a:t>
            </a:r>
            <a:r>
              <a:rPr lang="nn-NO" sz="1800" dirty="0"/>
              <a:t> i bruk, måtte eg sjekka ut. Eit svar eg fekk var « jo eg brukte den når eg tok fagprøven»</a:t>
            </a:r>
          </a:p>
          <a:p>
            <a:pPr marL="171450" indent="-171450">
              <a:buFontTx/>
              <a:buChar char="-"/>
            </a:pPr>
            <a:r>
              <a:rPr lang="nn-NO" sz="1800" dirty="0"/>
              <a:t>For svaret var at me ikkje brukte planen, me hadde ikkje </a:t>
            </a:r>
            <a:r>
              <a:rPr lang="nn-NO" sz="1800" dirty="0" err="1"/>
              <a:t>noke</a:t>
            </a:r>
            <a:r>
              <a:rPr lang="nn-NO" sz="1800" dirty="0"/>
              <a:t> eigarforhold til den. Prosessen var vel det beste med heile planen, og det er jo viktig, sjølv om prosessen og burde bli betre.</a:t>
            </a:r>
          </a:p>
          <a:p>
            <a:pPr marL="171450" indent="-171450">
              <a:buFontTx/>
              <a:buChar char="-"/>
            </a:pPr>
            <a:endParaRPr lang="nn-NO" sz="1800" dirty="0"/>
          </a:p>
          <a:p>
            <a:pPr marL="171450" indent="-171450">
              <a:buFontTx/>
              <a:buChar char="-"/>
            </a:pP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64198-9053-4A83-8CEF-D0BCF2DCC3A7}" type="slidenum">
              <a:rPr lang="nn-NO" smtClean="0"/>
              <a:t>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16971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sz="1800" dirty="0"/>
              <a:t>Så det var berre å sette eit kryss øve den, og gå i tenkeboksen.</a:t>
            </a:r>
          </a:p>
          <a:p>
            <a:pPr marL="171450" indent="-171450">
              <a:buFontTx/>
              <a:buChar char="-"/>
            </a:pPr>
            <a:r>
              <a:rPr lang="nn-NO" sz="1800" dirty="0"/>
              <a:t>Leste andre sine årsplanar, i pedagoggruppa hadde me gode refleksjonar</a:t>
            </a:r>
          </a:p>
          <a:p>
            <a:pPr marL="171450" indent="-171450">
              <a:buFontTx/>
              <a:buChar char="-"/>
            </a:pPr>
            <a:r>
              <a:rPr lang="nn-NO" sz="1800" dirty="0"/>
              <a:t> om: </a:t>
            </a:r>
          </a:p>
          <a:p>
            <a:pPr marL="628650" lvl="1" indent="-171450">
              <a:buFontTx/>
              <a:buChar char="-"/>
            </a:pPr>
            <a:r>
              <a:rPr lang="nn-NO" sz="1800" dirty="0"/>
              <a:t>kva skulle til for at den skulle bli eit arbeidsverktøy?</a:t>
            </a:r>
          </a:p>
          <a:p>
            <a:pPr marL="628650" lvl="1" indent="-171450">
              <a:buFontTx/>
              <a:buChar char="-"/>
            </a:pPr>
            <a:r>
              <a:rPr lang="nn-NO" sz="1800" dirty="0"/>
              <a:t>Korleis få rammeplanen inn i årsplanen utan at det blei oppbygd etter rammeplanens kapittel?</a:t>
            </a:r>
          </a:p>
          <a:p>
            <a:pPr marL="628650" lvl="1" indent="-171450">
              <a:buFontTx/>
              <a:buChar char="-"/>
            </a:pPr>
            <a:r>
              <a:rPr lang="nn-NO" sz="1800" dirty="0"/>
              <a:t>Kva med foreldra, korleis skulle me tenka rundt planen som skal ut til foreldre når den skulle bli eit </a:t>
            </a:r>
            <a:r>
              <a:rPr lang="nn-NO" sz="1800" dirty="0" err="1"/>
              <a:t>arbeidsvertøy</a:t>
            </a:r>
            <a:r>
              <a:rPr lang="nn-NO" sz="1800" dirty="0"/>
              <a:t> for oss, for eg trur vel at den planen me hadde laga var grei for foreldra.</a:t>
            </a:r>
          </a:p>
          <a:p>
            <a:pPr marL="628650" lvl="1" indent="-171450">
              <a:buFontTx/>
              <a:buChar char="-"/>
            </a:pPr>
            <a:r>
              <a:rPr lang="nn-NO" sz="1800" dirty="0"/>
              <a:t>Kva med eigarskap til den for heile personalgruppa. </a:t>
            </a:r>
          </a:p>
          <a:p>
            <a:pPr marL="628650" lvl="1" indent="-171450">
              <a:buFontTx/>
              <a:buChar char="-"/>
            </a:pPr>
            <a:r>
              <a:rPr lang="nn-NO" sz="1800" dirty="0"/>
              <a:t>Korleis skal me evaluera?</a:t>
            </a:r>
          </a:p>
          <a:p>
            <a:pPr marL="628650" lvl="1" indent="-171450">
              <a:buFontTx/>
              <a:buChar char="-"/>
            </a:pPr>
            <a:r>
              <a:rPr lang="nn-NO" sz="1800" dirty="0"/>
              <a:t>Kan me gjera noko med tidsbruken, når me lage neste års plan?</a:t>
            </a:r>
          </a:p>
          <a:p>
            <a:pPr marL="628650" lvl="1" indent="-171450">
              <a:buFontTx/>
              <a:buChar char="-"/>
            </a:pP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64198-9053-4A83-8CEF-D0BCF2DCC3A7}" type="slidenum">
              <a:rPr lang="nn-NO" smtClean="0"/>
              <a:t>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64732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800" dirty="0"/>
              <a:t>Tok i tak i ein metode som me bruka ofte i arbeidet hos oss.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n-NO" sz="1800" dirty="0"/>
              <a:t>Tankekart</a:t>
            </a:r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64198-9053-4A83-8CEF-D0BCF2DCC3A7}" type="slidenum">
              <a:rPr lang="nn-NO" smtClean="0"/>
              <a:t>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71698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800" dirty="0"/>
              <a:t>Me jobba med innhaldet frå rammeplanen, såg på kva faste aktivitetar me har, interne planar og kommunale planer og putta det inn i tankekartet vårt. Dette brukte me eit par veker på.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800" dirty="0"/>
              <a:t>Utifrå tankekartet sorterte me det det slik a det blei aktivitetar som skal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sz="1800" dirty="0"/>
              <a:t>Fremme: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n-NO" sz="1800" dirty="0"/>
              <a:t>leik, læring. Danning, språkutvikling. Progresjon, med bestemming både for føresette og borna,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n-NO" sz="1800" dirty="0"/>
              <a:t> og ivareta omsorg, overgangar, dokumentasjon, evaluering o.s.v. </a:t>
            </a:r>
          </a:p>
          <a:p>
            <a:endParaRPr lang="nn-NO" sz="1800" dirty="0"/>
          </a:p>
          <a:p>
            <a:pPr marL="0" indent="0">
              <a:buFontTx/>
              <a:buNone/>
            </a:pP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64198-9053-4A83-8CEF-D0BCF2DCC3A7}" type="slidenum">
              <a:rPr lang="nn-NO" smtClean="0"/>
              <a:t>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38936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dirty="0"/>
              <a:t> </a:t>
            </a:r>
            <a:r>
              <a:rPr lang="nn-NO" sz="1800" dirty="0"/>
              <a:t>Me ende opp med å dela året inn i ulike periodar, hensikta med det var å sjå kva me i praksis gjere i dei ulike månadane, og ha det som eit utgangspunkt.</a:t>
            </a:r>
          </a:p>
          <a:p>
            <a:r>
              <a:rPr lang="nn-NO" sz="1800" dirty="0"/>
              <a:t>Når me veit at i august og september så har me fokus på å skapa tryggheit og byggja gode relasjonar både til nye born, og til dei som skal over i ny gruppe. Så då tenkte me at det kunne gjenspeile aktivitetane våre.</a:t>
            </a:r>
          </a:p>
          <a:p>
            <a:r>
              <a:rPr lang="nn-NO" sz="1800" dirty="0" err="1"/>
              <a:t>Siden</a:t>
            </a:r>
            <a:r>
              <a:rPr lang="nn-NO" sz="1800" dirty="0"/>
              <a:t> me allereie hadde laga ein årsplan, og var på gang med årsplan nr. to, hadde me litt </a:t>
            </a:r>
            <a:r>
              <a:rPr lang="nn-NO" sz="1800" dirty="0" err="1"/>
              <a:t>begrensa</a:t>
            </a:r>
            <a:r>
              <a:rPr lang="nn-NO" sz="1800" dirty="0"/>
              <a:t> tid, det gjorde at det var vanskeleg å få til eit lika grundig arbeid i personalgruppa. </a:t>
            </a:r>
          </a:p>
          <a:p>
            <a:r>
              <a:rPr lang="nn-NO" sz="1800" dirty="0"/>
              <a:t>Så eg laga eit utkast, så kom personalet med innspel på utkastet.</a:t>
            </a:r>
          </a:p>
          <a:p>
            <a:r>
              <a:rPr lang="nn-NO" sz="1800" dirty="0"/>
              <a:t>Så bestemte me at kommande </a:t>
            </a:r>
            <a:r>
              <a:rPr lang="nn-NO" sz="1800" dirty="0" err="1"/>
              <a:t>bhg</a:t>
            </a:r>
            <a:r>
              <a:rPr lang="nn-NO" sz="1800" dirty="0"/>
              <a:t> år skulle vera ein test for korleis årsplanen fungere, samtidig som me bestemte oss for å evaluera undervegs.</a:t>
            </a:r>
          </a:p>
          <a:p>
            <a:r>
              <a:rPr lang="nn-NO" sz="1800" dirty="0"/>
              <a:t>Så nå blir kvar månad evaluere slik at me kan justeringa undervegs, og ta med oss notat til neste års årsplanarbeid, kva fungera og kva fungera ikkje?</a:t>
            </a:r>
          </a:p>
          <a:p>
            <a:r>
              <a:rPr lang="nn-NO" sz="1800" dirty="0"/>
              <a:t>I tillegg til evaluering av føregåande månad, ser me litt på kommande månad.</a:t>
            </a:r>
          </a:p>
          <a:p>
            <a:endParaRPr lang="nn-NO" sz="1800" dirty="0"/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64198-9053-4A83-8CEF-D0BCF2DCC3A7}" type="slidenum">
              <a:rPr lang="nn-NO" smtClean="0"/>
              <a:t>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99220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sz="1800" dirty="0"/>
              <a:t>Då kan ein periode sjå slik ut:</a:t>
            </a:r>
          </a:p>
          <a:p>
            <a:r>
              <a:rPr lang="nn-NO" sz="1800" dirty="0"/>
              <a:t>	 - med utgangspunkt i kva som er fokuset vårt, har august og september same tema, men med små endringar i september for å ta i vare progresjon</a:t>
            </a:r>
          </a:p>
          <a:p>
            <a:r>
              <a:rPr lang="nn-NO" sz="1800" dirty="0"/>
              <a:t>	- Kvar månad er likt oppbygd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64198-9053-4A83-8CEF-D0BCF2DCC3A7}" type="slidenum">
              <a:rPr lang="nn-NO" smtClean="0"/>
              <a:t>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44667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sz="1800" dirty="0"/>
              <a:t>I september har me med aktivitetar som skal ta i vare satsingane våre </a:t>
            </a:r>
          </a:p>
          <a:p>
            <a:r>
              <a:rPr lang="nn-NO" sz="1800" dirty="0"/>
              <a:t>Både stor og liten avdeling har same tema, sjølvsagt med aktivitetar som er tilpassa alder og modning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64198-9053-4A83-8CEF-D0BCF2DCC3A7}" type="slidenum">
              <a:rPr lang="nn-NO" smtClean="0"/>
              <a:t>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98876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sz="1800" dirty="0"/>
              <a:t>For å sikra at me tar i vare rammeplanens krav, har eg sjekka ut enkelte månadar for sjå om me er innfor.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64198-9053-4A83-8CEF-D0BCF2DCC3A7}" type="slidenum">
              <a:rPr lang="nn-NO" smtClean="0"/>
              <a:t>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53039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C9F4-1DE8-437D-B719-6B12702053C7}" type="datetimeFigureOut">
              <a:rPr lang="nn-NO" smtClean="0"/>
              <a:t>07.02.2023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90BE-E579-49B7-8EDE-43065ECA50AD}" type="slidenum">
              <a:rPr lang="nn-NO" smtClean="0"/>
              <a:t>‹#›</a:t>
            </a:fld>
            <a:endParaRPr lang="nn-NO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50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C9F4-1DE8-437D-B719-6B12702053C7}" type="datetimeFigureOut">
              <a:rPr lang="nn-NO" smtClean="0"/>
              <a:t>07.02.2023</a:t>
            </a:fld>
            <a:endParaRPr lang="nn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90BE-E579-49B7-8EDE-43065ECA50AD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3886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C9F4-1DE8-437D-B719-6B12702053C7}" type="datetimeFigureOut">
              <a:rPr lang="nn-NO" smtClean="0"/>
              <a:t>07.02.2023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90BE-E579-49B7-8EDE-43065ECA50AD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2415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C9F4-1DE8-437D-B719-6B12702053C7}" type="datetimeFigureOut">
              <a:rPr lang="nn-NO" smtClean="0"/>
              <a:t>07.02.2023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90BE-E579-49B7-8EDE-43065ECA50AD}" type="slidenum">
              <a:rPr lang="nn-NO" smtClean="0"/>
              <a:t>‹#›</a:t>
            </a:fld>
            <a:endParaRPr lang="nn-NO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148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C9F4-1DE8-437D-B719-6B12702053C7}" type="datetimeFigureOut">
              <a:rPr lang="nn-NO" smtClean="0"/>
              <a:t>07.02.2023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90BE-E579-49B7-8EDE-43065ECA50AD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32233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b-NO"/>
              <a:t>Rediger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C9F4-1DE8-437D-B719-6B12702053C7}" type="datetimeFigureOut">
              <a:rPr lang="nn-NO" smtClean="0"/>
              <a:t>07.02.2023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90BE-E579-49B7-8EDE-43065ECA50AD}" type="slidenum">
              <a:rPr lang="nn-NO" smtClean="0"/>
              <a:t>‹#›</a:t>
            </a:fld>
            <a:endParaRPr lang="nn-NO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5312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b-NO"/>
              <a:t>Rediger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C9F4-1DE8-437D-B719-6B12702053C7}" type="datetimeFigureOut">
              <a:rPr lang="nn-NO" smtClean="0"/>
              <a:t>07.02.2023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90BE-E579-49B7-8EDE-43065ECA50AD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77724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C9F4-1DE8-437D-B719-6B12702053C7}" type="datetimeFigureOut">
              <a:rPr lang="nn-NO" smtClean="0"/>
              <a:t>07.02.2023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90BE-E579-49B7-8EDE-43065ECA50AD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89848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C9F4-1DE8-437D-B719-6B12702053C7}" type="datetimeFigureOut">
              <a:rPr lang="nn-NO" smtClean="0"/>
              <a:t>07.02.2023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90BE-E579-49B7-8EDE-43065ECA50AD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0479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C9F4-1DE8-437D-B719-6B12702053C7}" type="datetimeFigureOut">
              <a:rPr lang="nn-NO" smtClean="0"/>
              <a:t>07.02.2023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90BE-E579-49B7-8EDE-43065ECA50AD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75561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C9F4-1DE8-437D-B719-6B12702053C7}" type="datetimeFigureOut">
              <a:rPr lang="nn-NO" smtClean="0"/>
              <a:t>07.02.2023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90BE-E579-49B7-8EDE-43065ECA50AD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086871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C9F4-1DE8-437D-B719-6B12702053C7}" type="datetimeFigureOut">
              <a:rPr lang="nn-NO" smtClean="0"/>
              <a:t>07.02.2023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90BE-E579-49B7-8EDE-43065ECA50AD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74258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C9F4-1DE8-437D-B719-6B12702053C7}" type="datetimeFigureOut">
              <a:rPr lang="nn-NO" smtClean="0"/>
              <a:t>07.02.2023</a:t>
            </a:fld>
            <a:endParaRPr lang="nn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90BE-E579-49B7-8EDE-43065ECA50AD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14353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C9F4-1DE8-437D-B719-6B12702053C7}" type="datetimeFigureOut">
              <a:rPr lang="nn-NO" smtClean="0"/>
              <a:t>07.02.2023</a:t>
            </a:fld>
            <a:endParaRPr lang="nn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90BE-E579-49B7-8EDE-43065ECA50AD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09564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C9F4-1DE8-437D-B719-6B12702053C7}" type="datetimeFigureOut">
              <a:rPr lang="nn-NO" smtClean="0"/>
              <a:t>07.02.2023</a:t>
            </a:fld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90BE-E579-49B7-8EDE-43065ECA50AD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9497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C9F4-1DE8-437D-B719-6B12702053C7}" type="datetimeFigureOut">
              <a:rPr lang="nn-NO" smtClean="0"/>
              <a:t>07.02.2023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90BE-E579-49B7-8EDE-43065ECA50AD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03587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9C9F4-1DE8-437D-B719-6B12702053C7}" type="datetimeFigureOut">
              <a:rPr lang="nn-NO" smtClean="0"/>
              <a:t>07.02.2023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90BE-E579-49B7-8EDE-43065ECA50AD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43070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4E9C9F4-1DE8-437D-B719-6B12702053C7}" type="datetimeFigureOut">
              <a:rPr lang="nn-NO" smtClean="0"/>
              <a:t>07.02.2023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6AB90BE-E579-49B7-8EDE-43065ECA50AD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280424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118B1F6B-B0D2-4413-B579-F6D4761CE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139" y="0"/>
            <a:ext cx="55956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017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A2B4CC2A-6AF1-433D-9EE5-A5CDE59E5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7809"/>
            <a:ext cx="12192000" cy="692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73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B29836F4-6B98-4625-930A-8576A989F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01" y="389744"/>
            <a:ext cx="10949198" cy="607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73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B29836F4-6B98-4625-930A-8576A989F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01" y="389744"/>
            <a:ext cx="10949198" cy="6078512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3EBD371B-AEDD-4BE8-8119-FFC4F27B42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70855">
            <a:off x="2638425" y="1485900"/>
            <a:ext cx="6915150" cy="3886200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F6BF0008-CAED-42D4-B47E-7E3AE40F5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15731">
            <a:off x="2652712" y="1409700"/>
            <a:ext cx="6886575" cy="40386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4E81545A-15F1-4704-8822-239224E7A7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3388">
            <a:off x="2767012" y="1600200"/>
            <a:ext cx="665797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109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66EE50-EEF8-4139-A8FD-1D2E0B3CF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521" y="1567543"/>
            <a:ext cx="8534400" cy="1631769"/>
          </a:xfrm>
        </p:spPr>
        <p:txBody>
          <a:bodyPr>
            <a:normAutofit/>
          </a:bodyPr>
          <a:lstStyle/>
          <a:p>
            <a:pPr algn="ctr"/>
            <a:r>
              <a:rPr lang="nn-NO" sz="4000" dirty="0"/>
              <a:t>Erfaringane våre så langt!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1731045-0008-4936-92DB-04C2234E9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0" y="2048087"/>
            <a:ext cx="4934479" cy="2761826"/>
          </a:xfrm>
        </p:spPr>
        <p:txBody>
          <a:bodyPr>
            <a:normAutofit/>
          </a:bodyPr>
          <a:lstStyle/>
          <a:p>
            <a:endParaRPr lang="nn-NO" b="1" dirty="0">
              <a:solidFill>
                <a:schemeClr val="bg1"/>
              </a:solidFill>
            </a:endParaRPr>
          </a:p>
          <a:p>
            <a:endParaRPr lang="nn-N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252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118B1F6B-B0D2-4413-B579-F6D4761CE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139" y="0"/>
            <a:ext cx="5595642" cy="6858000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F5956D01-BBC4-4B46-B781-DE2B07F6B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92577">
            <a:off x="2662237" y="1357312"/>
            <a:ext cx="6867525" cy="4143375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70868DF9-DA59-4800-B2FB-42478DE3D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75232">
            <a:off x="2790825" y="2057400"/>
            <a:ext cx="6610350" cy="2743200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4AF175A0-4380-4619-9094-9D789F767A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228151">
            <a:off x="3605212" y="2686050"/>
            <a:ext cx="4981575" cy="148590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54A5B82E-FA43-4756-A458-3AE9F49631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519449">
            <a:off x="4105275" y="2443162"/>
            <a:ext cx="3981450" cy="197167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1CE04723-FA1C-4837-A5FD-DA7BF10D01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214587">
            <a:off x="3105150" y="2062162"/>
            <a:ext cx="5981700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46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3024BF7-60F5-4247-B612-5A72DD777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50410">
            <a:off x="4196390" y="642692"/>
            <a:ext cx="4547254" cy="5572615"/>
          </a:xfrm>
          <a:prstGeom prst="rect">
            <a:avLst/>
          </a:prstGeom>
        </p:spPr>
      </p:pic>
      <p:pic>
        <p:nvPicPr>
          <p:cNvPr id="6" name="Grafikk 5" descr="Lukk">
            <a:extLst>
              <a:ext uri="{FF2B5EF4-FFF2-40B4-BE49-F238E27FC236}">
                <a16:creationId xmlns:a16="http://schemas.microsoft.com/office/drawing/2014/main" id="{A808801D-55CE-4C3B-B868-4B8014D189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757372">
            <a:off x="3501509" y="783926"/>
            <a:ext cx="5337463" cy="533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43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3FBA2FE0-7CA0-4C22-BE9C-334407EBF7CD}"/>
              </a:ext>
            </a:extLst>
          </p:cNvPr>
          <p:cNvSpPr/>
          <p:nvPr/>
        </p:nvSpPr>
        <p:spPr>
          <a:xfrm>
            <a:off x="5288693" y="2617576"/>
            <a:ext cx="1449859" cy="106473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Årsplan </a:t>
            </a:r>
          </a:p>
        </p:txBody>
      </p:sp>
    </p:spTree>
    <p:extLst>
      <p:ext uri="{BB962C8B-B14F-4D97-AF65-F5344CB8AC3E}">
        <p14:creationId xmlns:p14="http://schemas.microsoft.com/office/powerpoint/2010/main" val="4210474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3FBA2FE0-7CA0-4C22-BE9C-334407EBF7CD}"/>
              </a:ext>
            </a:extLst>
          </p:cNvPr>
          <p:cNvSpPr/>
          <p:nvPr/>
        </p:nvSpPr>
        <p:spPr>
          <a:xfrm>
            <a:off x="5276146" y="2617576"/>
            <a:ext cx="1783671" cy="1117383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Årsplan 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FE9022DF-A042-4706-A21E-0527F0AEC2B8}"/>
              </a:ext>
            </a:extLst>
          </p:cNvPr>
          <p:cNvSpPr/>
          <p:nvPr/>
        </p:nvSpPr>
        <p:spPr>
          <a:xfrm>
            <a:off x="7295222" y="966695"/>
            <a:ext cx="1589236" cy="7540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Leik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2BB352D5-F38E-4CA8-AE0D-711D53769370}"/>
              </a:ext>
            </a:extLst>
          </p:cNvPr>
          <p:cNvSpPr/>
          <p:nvPr/>
        </p:nvSpPr>
        <p:spPr>
          <a:xfrm>
            <a:off x="8171935" y="2883243"/>
            <a:ext cx="1515762" cy="5457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Læring 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0AA6F6D-A678-4095-9BB5-7A6DBB6B23BC}"/>
              </a:ext>
            </a:extLst>
          </p:cNvPr>
          <p:cNvSpPr/>
          <p:nvPr/>
        </p:nvSpPr>
        <p:spPr>
          <a:xfrm>
            <a:off x="4957579" y="990732"/>
            <a:ext cx="1540475" cy="525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Omsorg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10713B2-0B7F-462B-A7A5-F5F213BFF862}"/>
              </a:ext>
            </a:extLst>
          </p:cNvPr>
          <p:cNvSpPr/>
          <p:nvPr/>
        </p:nvSpPr>
        <p:spPr>
          <a:xfrm rot="21040667">
            <a:off x="8129644" y="1815290"/>
            <a:ext cx="1682572" cy="63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Danning 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FA54E09-781B-435C-99A1-409A7173F622}"/>
              </a:ext>
            </a:extLst>
          </p:cNvPr>
          <p:cNvSpPr/>
          <p:nvPr/>
        </p:nvSpPr>
        <p:spPr>
          <a:xfrm rot="21001956">
            <a:off x="2646254" y="1031266"/>
            <a:ext cx="2266846" cy="5684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Overgangar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0AB4C78-5EA6-43C2-AAF5-F3476A0AAF5F}"/>
              </a:ext>
            </a:extLst>
          </p:cNvPr>
          <p:cNvSpPr/>
          <p:nvPr/>
        </p:nvSpPr>
        <p:spPr>
          <a:xfrm rot="20639751">
            <a:off x="2566867" y="1804629"/>
            <a:ext cx="2374592" cy="8762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Sosial-</a:t>
            </a:r>
          </a:p>
          <a:p>
            <a:pPr algn="ctr"/>
            <a:r>
              <a:rPr lang="nn-NO" dirty="0"/>
              <a:t>kompetanse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4161FCA-ABE9-4C86-8178-00FDD7E1A78E}"/>
              </a:ext>
            </a:extLst>
          </p:cNvPr>
          <p:cNvSpPr/>
          <p:nvPr/>
        </p:nvSpPr>
        <p:spPr>
          <a:xfrm rot="20639264">
            <a:off x="3451653" y="3680802"/>
            <a:ext cx="2011482" cy="696333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Trygt og godt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5B3645C-6A90-4C35-81FB-5A69582F36EA}"/>
              </a:ext>
            </a:extLst>
          </p:cNvPr>
          <p:cNvSpPr/>
          <p:nvPr/>
        </p:nvSpPr>
        <p:spPr>
          <a:xfrm rot="19838316">
            <a:off x="9064104" y="3678315"/>
            <a:ext cx="2259756" cy="5658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Fagområda 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59225268-58C4-46AD-A25A-3AFCC8749820}"/>
              </a:ext>
            </a:extLst>
          </p:cNvPr>
          <p:cNvSpPr/>
          <p:nvPr/>
        </p:nvSpPr>
        <p:spPr>
          <a:xfrm rot="20117380">
            <a:off x="6759724" y="5050329"/>
            <a:ext cx="2324160" cy="5601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Medverknad 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DCD41FA2-60B9-4307-968E-82B8A9A7DEA1}"/>
              </a:ext>
            </a:extLst>
          </p:cNvPr>
          <p:cNvSpPr/>
          <p:nvPr/>
        </p:nvSpPr>
        <p:spPr>
          <a:xfrm rot="20553729">
            <a:off x="7677696" y="3640550"/>
            <a:ext cx="1944129" cy="5457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Livsmestring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004E0F7-696C-4A4E-B674-2DE6143529F8}"/>
              </a:ext>
            </a:extLst>
          </p:cNvPr>
          <p:cNvSpPr/>
          <p:nvPr/>
        </p:nvSpPr>
        <p:spPr>
          <a:xfrm rot="20655242">
            <a:off x="1540476" y="3466822"/>
            <a:ext cx="2253823" cy="6828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Digitale verktøy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8D2737D-FA94-4D74-9801-5FE8C2D34156}"/>
              </a:ext>
            </a:extLst>
          </p:cNvPr>
          <p:cNvSpPr/>
          <p:nvPr/>
        </p:nvSpPr>
        <p:spPr>
          <a:xfrm rot="21199097">
            <a:off x="10120472" y="2438696"/>
            <a:ext cx="1992061" cy="7190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Foreldre-samarbeid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A884729-7689-4129-BA77-CEAC85C236D1}"/>
              </a:ext>
            </a:extLst>
          </p:cNvPr>
          <p:cNvSpPr/>
          <p:nvPr/>
        </p:nvSpPr>
        <p:spPr>
          <a:xfrm rot="21216147">
            <a:off x="8896684" y="1039117"/>
            <a:ext cx="1944130" cy="5203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Være saman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264CEFC9-BF4A-4219-BE9E-F942361BDC7E}"/>
              </a:ext>
            </a:extLst>
          </p:cNvPr>
          <p:cNvSpPr/>
          <p:nvPr/>
        </p:nvSpPr>
        <p:spPr>
          <a:xfrm rot="21115672">
            <a:off x="2207741" y="4870385"/>
            <a:ext cx="2281881" cy="5608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Progresjon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239B68CC-CBD6-41B2-86C1-A438E0811DB6}"/>
              </a:ext>
            </a:extLst>
          </p:cNvPr>
          <p:cNvSpPr/>
          <p:nvPr/>
        </p:nvSpPr>
        <p:spPr>
          <a:xfrm rot="21223733">
            <a:off x="108877" y="1668410"/>
            <a:ext cx="2744672" cy="55284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Dokumentasjon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7E62B6C4-2A73-4D24-9387-37FC504ADA3F}"/>
              </a:ext>
            </a:extLst>
          </p:cNvPr>
          <p:cNvSpPr/>
          <p:nvPr/>
        </p:nvSpPr>
        <p:spPr>
          <a:xfrm rot="21379509">
            <a:off x="528210" y="2453992"/>
            <a:ext cx="2125522" cy="49427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Evaluering 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09F167D-17A3-4B68-BEF5-218069DBB2C1}"/>
              </a:ext>
            </a:extLst>
          </p:cNvPr>
          <p:cNvSpPr/>
          <p:nvPr/>
        </p:nvSpPr>
        <p:spPr>
          <a:xfrm rot="20980227">
            <a:off x="476559" y="951126"/>
            <a:ext cx="2152832" cy="55624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Planlegging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89EECE51-67B0-4929-BCDF-DD709B242E94}"/>
              </a:ext>
            </a:extLst>
          </p:cNvPr>
          <p:cNvSpPr/>
          <p:nvPr/>
        </p:nvSpPr>
        <p:spPr>
          <a:xfrm rot="20844905">
            <a:off x="606571" y="4533560"/>
            <a:ext cx="2302049" cy="5436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Satsingar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5C655236-EDB3-49C3-92CF-87BED7047086}"/>
              </a:ext>
            </a:extLst>
          </p:cNvPr>
          <p:cNvSpPr/>
          <p:nvPr/>
        </p:nvSpPr>
        <p:spPr>
          <a:xfrm rot="21034324">
            <a:off x="5477442" y="4525421"/>
            <a:ext cx="2578831" cy="5557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Kropp, følelsar og seksualitet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19E46404-851F-41BA-8BB7-7E5034B3D2A6}"/>
              </a:ext>
            </a:extLst>
          </p:cNvPr>
          <p:cNvSpPr/>
          <p:nvPr/>
        </p:nvSpPr>
        <p:spPr>
          <a:xfrm rot="20917437">
            <a:off x="3946932" y="5184013"/>
            <a:ext cx="2537561" cy="706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Faste aktivitetar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464902DC-233B-4C74-9D55-B34AE416E220}"/>
              </a:ext>
            </a:extLst>
          </p:cNvPr>
          <p:cNvSpPr/>
          <p:nvPr/>
        </p:nvSpPr>
        <p:spPr>
          <a:xfrm>
            <a:off x="3170751" y="171374"/>
            <a:ext cx="2126703" cy="61303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Overgang </a:t>
            </a:r>
            <a:r>
              <a:rPr lang="nn-NO" dirty="0" err="1"/>
              <a:t>bhg</a:t>
            </a:r>
            <a:r>
              <a:rPr lang="nn-NO" dirty="0"/>
              <a:t>/skule</a:t>
            </a:r>
          </a:p>
        </p:txBody>
      </p:sp>
      <p:cxnSp>
        <p:nvCxnSpPr>
          <p:cNvPr id="25" name="Rett linje 24">
            <a:extLst>
              <a:ext uri="{FF2B5EF4-FFF2-40B4-BE49-F238E27FC236}">
                <a16:creationId xmlns:a16="http://schemas.microsoft.com/office/drawing/2014/main" id="{9BF96206-6E97-41A6-A64A-FFF7792E0284}"/>
              </a:ext>
            </a:extLst>
          </p:cNvPr>
          <p:cNvCxnSpPr>
            <a:cxnSpLocks/>
            <a:endCxn id="7" idx="7"/>
          </p:cNvCxnSpPr>
          <p:nvPr/>
        </p:nvCxnSpPr>
        <p:spPr>
          <a:xfrm>
            <a:off x="4517696" y="774269"/>
            <a:ext cx="16551" cy="2045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llipse 30">
            <a:extLst>
              <a:ext uri="{FF2B5EF4-FFF2-40B4-BE49-F238E27FC236}">
                <a16:creationId xmlns:a16="http://schemas.microsoft.com/office/drawing/2014/main" id="{FEED1001-6470-4138-96DA-0DD90185E83E}"/>
              </a:ext>
            </a:extLst>
          </p:cNvPr>
          <p:cNvSpPr/>
          <p:nvPr/>
        </p:nvSpPr>
        <p:spPr>
          <a:xfrm rot="20931212">
            <a:off x="2073233" y="5716587"/>
            <a:ext cx="1254853" cy="3671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Forut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EFCAC342-7C6D-42B6-BB66-5A0AB389105E}"/>
              </a:ext>
            </a:extLst>
          </p:cNvPr>
          <p:cNvSpPr/>
          <p:nvPr/>
        </p:nvSpPr>
        <p:spPr>
          <a:xfrm rot="20852207">
            <a:off x="2470671" y="6208311"/>
            <a:ext cx="1960606" cy="3171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Brannvern </a:t>
            </a:r>
          </a:p>
        </p:txBody>
      </p:sp>
      <p:cxnSp>
        <p:nvCxnSpPr>
          <p:cNvPr id="34" name="Rett linje 33">
            <a:extLst>
              <a:ext uri="{FF2B5EF4-FFF2-40B4-BE49-F238E27FC236}">
                <a16:creationId xmlns:a16="http://schemas.microsoft.com/office/drawing/2014/main" id="{70001851-35CE-49FB-9DFE-57AA313B65FF}"/>
              </a:ext>
            </a:extLst>
          </p:cNvPr>
          <p:cNvCxnSpPr>
            <a:cxnSpLocks/>
            <a:stCxn id="31" idx="6"/>
            <a:endCxn id="22" idx="2"/>
          </p:cNvCxnSpPr>
          <p:nvPr/>
        </p:nvCxnSpPr>
        <p:spPr>
          <a:xfrm>
            <a:off x="3316250" y="5778867"/>
            <a:ext cx="655609" cy="85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tt linje 36">
            <a:extLst>
              <a:ext uri="{FF2B5EF4-FFF2-40B4-BE49-F238E27FC236}">
                <a16:creationId xmlns:a16="http://schemas.microsoft.com/office/drawing/2014/main" id="{29E72A45-E780-41B3-80F0-1C6A2F14679D}"/>
              </a:ext>
            </a:extLst>
          </p:cNvPr>
          <p:cNvCxnSpPr>
            <a:cxnSpLocks/>
            <a:stCxn id="32" idx="6"/>
          </p:cNvCxnSpPr>
          <p:nvPr/>
        </p:nvCxnSpPr>
        <p:spPr>
          <a:xfrm flipV="1">
            <a:off x="4408176" y="5946816"/>
            <a:ext cx="211912" cy="208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>
            <a:extLst>
              <a:ext uri="{FF2B5EF4-FFF2-40B4-BE49-F238E27FC236}">
                <a16:creationId xmlns:a16="http://schemas.microsoft.com/office/drawing/2014/main" id="{67A8716E-3692-4586-8757-9319DEE3B5A8}"/>
              </a:ext>
            </a:extLst>
          </p:cNvPr>
          <p:cNvSpPr/>
          <p:nvPr/>
        </p:nvSpPr>
        <p:spPr>
          <a:xfrm rot="21084554">
            <a:off x="7051590" y="228308"/>
            <a:ext cx="2388973" cy="5459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Kartleggingar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7C322167-39E4-40A3-A0B8-02B9D48802B8}"/>
              </a:ext>
            </a:extLst>
          </p:cNvPr>
          <p:cNvSpPr/>
          <p:nvPr/>
        </p:nvSpPr>
        <p:spPr>
          <a:xfrm>
            <a:off x="9844215" y="204599"/>
            <a:ext cx="1507525" cy="23829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Tras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574CFB66-50B8-4DE1-9535-768B9085A22D}"/>
              </a:ext>
            </a:extLst>
          </p:cNvPr>
          <p:cNvSpPr/>
          <p:nvPr/>
        </p:nvSpPr>
        <p:spPr>
          <a:xfrm>
            <a:off x="10064589" y="494356"/>
            <a:ext cx="1598321" cy="39398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 err="1"/>
              <a:t>AlleMed</a:t>
            </a:r>
            <a:endParaRPr lang="nn-NO" dirty="0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ABB00D9A-754A-499F-A5E7-5BD856E8F06F}"/>
              </a:ext>
            </a:extLst>
          </p:cNvPr>
          <p:cNvSpPr/>
          <p:nvPr/>
        </p:nvSpPr>
        <p:spPr>
          <a:xfrm>
            <a:off x="5411738" y="99223"/>
            <a:ext cx="1907696" cy="33465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Omgrep</a:t>
            </a:r>
          </a:p>
        </p:txBody>
      </p:sp>
      <p:cxnSp>
        <p:nvCxnSpPr>
          <p:cNvPr id="45" name="Rett linje 44">
            <a:extLst>
              <a:ext uri="{FF2B5EF4-FFF2-40B4-BE49-F238E27FC236}">
                <a16:creationId xmlns:a16="http://schemas.microsoft.com/office/drawing/2014/main" id="{1F90DB98-6869-4CBB-B57A-77C9817B78EA}"/>
              </a:ext>
            </a:extLst>
          </p:cNvPr>
          <p:cNvCxnSpPr>
            <a:cxnSpLocks/>
            <a:stCxn id="43" idx="6"/>
          </p:cNvCxnSpPr>
          <p:nvPr/>
        </p:nvCxnSpPr>
        <p:spPr>
          <a:xfrm>
            <a:off x="7319434" y="266550"/>
            <a:ext cx="321160" cy="103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tt linje 47">
            <a:extLst>
              <a:ext uri="{FF2B5EF4-FFF2-40B4-BE49-F238E27FC236}">
                <a16:creationId xmlns:a16="http://schemas.microsoft.com/office/drawing/2014/main" id="{1C0796B2-D380-4F72-93CA-FE7C1EBAC89A}"/>
              </a:ext>
            </a:extLst>
          </p:cNvPr>
          <p:cNvCxnSpPr>
            <a:stCxn id="40" idx="2"/>
            <a:endCxn id="39" idx="6"/>
          </p:cNvCxnSpPr>
          <p:nvPr/>
        </p:nvCxnSpPr>
        <p:spPr>
          <a:xfrm flipH="1" flipV="1">
            <a:off x="9427160" y="322860"/>
            <a:ext cx="417055" cy="8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tt linje 49">
            <a:extLst>
              <a:ext uri="{FF2B5EF4-FFF2-40B4-BE49-F238E27FC236}">
                <a16:creationId xmlns:a16="http://schemas.microsoft.com/office/drawing/2014/main" id="{B7CC815A-93B4-48A9-A3AD-738D04DA72F7}"/>
              </a:ext>
            </a:extLst>
          </p:cNvPr>
          <p:cNvCxnSpPr>
            <a:stCxn id="42" idx="2"/>
          </p:cNvCxnSpPr>
          <p:nvPr/>
        </p:nvCxnSpPr>
        <p:spPr>
          <a:xfrm flipH="1" flipV="1">
            <a:off x="9218141" y="517049"/>
            <a:ext cx="846448" cy="17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lipse 50">
            <a:extLst>
              <a:ext uri="{FF2B5EF4-FFF2-40B4-BE49-F238E27FC236}">
                <a16:creationId xmlns:a16="http://schemas.microsoft.com/office/drawing/2014/main" id="{9E93884B-D1FF-4818-B695-9301A6DC6A75}"/>
              </a:ext>
            </a:extLst>
          </p:cNvPr>
          <p:cNvSpPr/>
          <p:nvPr/>
        </p:nvSpPr>
        <p:spPr>
          <a:xfrm rot="1243197">
            <a:off x="109961" y="3993905"/>
            <a:ext cx="1371004" cy="27249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1200" dirty="0"/>
              <a:t>Språk</a:t>
            </a:r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88A41744-C290-449D-8ACA-D2E1954E5CBC}"/>
              </a:ext>
            </a:extLst>
          </p:cNvPr>
          <p:cNvSpPr/>
          <p:nvPr/>
        </p:nvSpPr>
        <p:spPr>
          <a:xfrm rot="19995408">
            <a:off x="143806" y="5778867"/>
            <a:ext cx="1779659" cy="54250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1200" dirty="0"/>
              <a:t>Kunst, kultur og kreativitet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805AD017-CCDE-4996-9C5C-DD0704EC2801}"/>
              </a:ext>
            </a:extLst>
          </p:cNvPr>
          <p:cNvSpPr/>
          <p:nvPr/>
        </p:nvSpPr>
        <p:spPr>
          <a:xfrm rot="20866448">
            <a:off x="338716" y="3083677"/>
            <a:ext cx="1746407" cy="575811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1200" dirty="0"/>
              <a:t>Barn som treng ekstra støtte</a:t>
            </a: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ED7CDD48-6230-4C06-93EF-6713D2D7F9DC}"/>
              </a:ext>
            </a:extLst>
          </p:cNvPr>
          <p:cNvSpPr/>
          <p:nvPr/>
        </p:nvSpPr>
        <p:spPr>
          <a:xfrm rot="20071251">
            <a:off x="156678" y="5412644"/>
            <a:ext cx="1326238" cy="30874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1200" dirty="0"/>
              <a:t>Rekom</a:t>
            </a:r>
          </a:p>
        </p:txBody>
      </p:sp>
      <p:cxnSp>
        <p:nvCxnSpPr>
          <p:cNvPr id="58" name="Rett linje 57">
            <a:extLst>
              <a:ext uri="{FF2B5EF4-FFF2-40B4-BE49-F238E27FC236}">
                <a16:creationId xmlns:a16="http://schemas.microsoft.com/office/drawing/2014/main" id="{4BE111B3-5E00-4111-8324-922BE5B59AF2}"/>
              </a:ext>
            </a:extLst>
          </p:cNvPr>
          <p:cNvCxnSpPr>
            <a:stCxn id="51" idx="6"/>
          </p:cNvCxnSpPr>
          <p:nvPr/>
        </p:nvCxnSpPr>
        <p:spPr>
          <a:xfrm>
            <a:off x="1436627" y="4372686"/>
            <a:ext cx="48205" cy="199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ett linje 59">
            <a:extLst>
              <a:ext uri="{FF2B5EF4-FFF2-40B4-BE49-F238E27FC236}">
                <a16:creationId xmlns:a16="http://schemas.microsoft.com/office/drawing/2014/main" id="{F7212434-33D9-4B04-B5CD-2E53C0FCD263}"/>
              </a:ext>
            </a:extLst>
          </p:cNvPr>
          <p:cNvCxnSpPr>
            <a:stCxn id="54" idx="7"/>
          </p:cNvCxnSpPr>
          <p:nvPr/>
        </p:nvCxnSpPr>
        <p:spPr>
          <a:xfrm flipV="1">
            <a:off x="1196131" y="5122928"/>
            <a:ext cx="288701" cy="143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Rett linje 61">
            <a:extLst>
              <a:ext uri="{FF2B5EF4-FFF2-40B4-BE49-F238E27FC236}">
                <a16:creationId xmlns:a16="http://schemas.microsoft.com/office/drawing/2014/main" id="{B313BBDF-DF55-4182-A364-FED489DAABE4}"/>
              </a:ext>
            </a:extLst>
          </p:cNvPr>
          <p:cNvCxnSpPr>
            <a:stCxn id="52" idx="6"/>
            <a:endCxn id="20" idx="4"/>
          </p:cNvCxnSpPr>
          <p:nvPr/>
        </p:nvCxnSpPr>
        <p:spPr>
          <a:xfrm flipH="1" flipV="1">
            <a:off x="1816828" y="5070726"/>
            <a:ext cx="11454" cy="578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lipse 62">
            <a:extLst>
              <a:ext uri="{FF2B5EF4-FFF2-40B4-BE49-F238E27FC236}">
                <a16:creationId xmlns:a16="http://schemas.microsoft.com/office/drawing/2014/main" id="{C84CCBC2-6E6A-47D6-8AC2-0EAA8FE29347}"/>
              </a:ext>
            </a:extLst>
          </p:cNvPr>
          <p:cNvSpPr/>
          <p:nvPr/>
        </p:nvSpPr>
        <p:spPr>
          <a:xfrm rot="20414509">
            <a:off x="6078497" y="1853978"/>
            <a:ext cx="1846949" cy="59696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Verdiar</a:t>
            </a:r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7B3D032A-9283-425D-BFB5-91ED0D63BE9A}"/>
              </a:ext>
            </a:extLst>
          </p:cNvPr>
          <p:cNvSpPr/>
          <p:nvPr/>
        </p:nvSpPr>
        <p:spPr>
          <a:xfrm rot="21316963">
            <a:off x="6784050" y="2336546"/>
            <a:ext cx="2088773" cy="60338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1200" dirty="0"/>
              <a:t>Identitet/sjølvfølelse</a:t>
            </a:r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70C26D62-0E1A-43B2-AA5F-CFC990B36048}"/>
              </a:ext>
            </a:extLst>
          </p:cNvPr>
          <p:cNvSpPr/>
          <p:nvPr/>
        </p:nvSpPr>
        <p:spPr>
          <a:xfrm rot="898697">
            <a:off x="4731487" y="1534584"/>
            <a:ext cx="1395423" cy="36873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1200" dirty="0"/>
              <a:t>følelsar</a:t>
            </a:r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FAE0C529-A8E9-435D-BCFE-A50C8186DB62}"/>
              </a:ext>
            </a:extLst>
          </p:cNvPr>
          <p:cNvSpPr/>
          <p:nvPr/>
        </p:nvSpPr>
        <p:spPr>
          <a:xfrm rot="660871">
            <a:off x="4643777" y="2178596"/>
            <a:ext cx="1541657" cy="45213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1200" dirty="0"/>
              <a:t>Val/mål</a:t>
            </a:r>
          </a:p>
        </p:txBody>
      </p:sp>
      <p:cxnSp>
        <p:nvCxnSpPr>
          <p:cNvPr id="68" name="Rett linje 67">
            <a:extLst>
              <a:ext uri="{FF2B5EF4-FFF2-40B4-BE49-F238E27FC236}">
                <a16:creationId xmlns:a16="http://schemas.microsoft.com/office/drawing/2014/main" id="{2760C89D-89CB-4569-9255-98C5DC5E5B8A}"/>
              </a:ext>
            </a:extLst>
          </p:cNvPr>
          <p:cNvCxnSpPr>
            <a:cxnSpLocks/>
            <a:stCxn id="65" idx="6"/>
            <a:endCxn id="63" idx="1"/>
          </p:cNvCxnSpPr>
          <p:nvPr/>
        </p:nvCxnSpPr>
        <p:spPr>
          <a:xfrm>
            <a:off x="6103204" y="1899279"/>
            <a:ext cx="212867" cy="275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ett linje 69">
            <a:extLst>
              <a:ext uri="{FF2B5EF4-FFF2-40B4-BE49-F238E27FC236}">
                <a16:creationId xmlns:a16="http://schemas.microsoft.com/office/drawing/2014/main" id="{6F87B161-16D8-493D-AD98-C81083CBBFD8}"/>
              </a:ext>
            </a:extLst>
          </p:cNvPr>
          <p:cNvCxnSpPr>
            <a:cxnSpLocks/>
            <a:stCxn id="66" idx="6"/>
            <a:endCxn id="63" idx="2"/>
          </p:cNvCxnSpPr>
          <p:nvPr/>
        </p:nvCxnSpPr>
        <p:spPr>
          <a:xfrm flipH="1" flipV="1">
            <a:off x="6132864" y="2464640"/>
            <a:ext cx="38370" cy="87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Rett linje 71">
            <a:extLst>
              <a:ext uri="{FF2B5EF4-FFF2-40B4-BE49-F238E27FC236}">
                <a16:creationId xmlns:a16="http://schemas.microsoft.com/office/drawing/2014/main" id="{81369B8A-A289-4FB7-842A-C8DB6CB4056A}"/>
              </a:ext>
            </a:extLst>
          </p:cNvPr>
          <p:cNvCxnSpPr>
            <a:cxnSpLocks/>
            <a:stCxn id="64" idx="2"/>
            <a:endCxn id="63" idx="4"/>
          </p:cNvCxnSpPr>
          <p:nvPr/>
        </p:nvCxnSpPr>
        <p:spPr>
          <a:xfrm flipV="1">
            <a:off x="6787588" y="2433366"/>
            <a:ext cx="315285" cy="290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tt linje 73">
            <a:extLst>
              <a:ext uri="{FF2B5EF4-FFF2-40B4-BE49-F238E27FC236}">
                <a16:creationId xmlns:a16="http://schemas.microsoft.com/office/drawing/2014/main" id="{15E3579A-E09B-47BC-A4F6-6F076CBE7C2C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4895441" y="1915409"/>
            <a:ext cx="1244552" cy="227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ett pilkobling 76">
            <a:extLst>
              <a:ext uri="{FF2B5EF4-FFF2-40B4-BE49-F238E27FC236}">
                <a16:creationId xmlns:a16="http://schemas.microsoft.com/office/drawing/2014/main" id="{E2058770-322F-47C0-89B9-8DE34F615F8D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4957578" y="2617576"/>
            <a:ext cx="579780" cy="163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tt pilkobling 78">
            <a:extLst>
              <a:ext uri="{FF2B5EF4-FFF2-40B4-BE49-F238E27FC236}">
                <a16:creationId xmlns:a16="http://schemas.microsoft.com/office/drawing/2014/main" id="{5341A45C-0DC1-4EF7-8F90-77C3E7527A0E}"/>
              </a:ext>
            </a:extLst>
          </p:cNvPr>
          <p:cNvCxnSpPr>
            <a:stCxn id="3" idx="2"/>
          </p:cNvCxnSpPr>
          <p:nvPr/>
        </p:nvCxnSpPr>
        <p:spPr>
          <a:xfrm flipH="1" flipV="1">
            <a:off x="4457395" y="3173821"/>
            <a:ext cx="818750" cy="24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Rett pilkobling 80">
            <a:extLst>
              <a:ext uri="{FF2B5EF4-FFF2-40B4-BE49-F238E27FC236}">
                <a16:creationId xmlns:a16="http://schemas.microsoft.com/office/drawing/2014/main" id="{BDEA5EA7-EC78-4D30-9CE8-3D3508FAB1A2}"/>
              </a:ext>
            </a:extLst>
          </p:cNvPr>
          <p:cNvCxnSpPr/>
          <p:nvPr/>
        </p:nvCxnSpPr>
        <p:spPr>
          <a:xfrm>
            <a:off x="6838144" y="3531141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Rett pilkobling 82">
            <a:extLst>
              <a:ext uri="{FF2B5EF4-FFF2-40B4-BE49-F238E27FC236}">
                <a16:creationId xmlns:a16="http://schemas.microsoft.com/office/drawing/2014/main" id="{079AA67A-6E1D-4E32-B6A3-224C278A358C}"/>
              </a:ext>
            </a:extLst>
          </p:cNvPr>
          <p:cNvCxnSpPr>
            <a:cxnSpLocks/>
          </p:cNvCxnSpPr>
          <p:nvPr/>
        </p:nvCxnSpPr>
        <p:spPr>
          <a:xfrm>
            <a:off x="7035810" y="3265408"/>
            <a:ext cx="1136125" cy="161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Rett pilkobling 86">
            <a:extLst>
              <a:ext uri="{FF2B5EF4-FFF2-40B4-BE49-F238E27FC236}">
                <a16:creationId xmlns:a16="http://schemas.microsoft.com/office/drawing/2014/main" id="{4814F799-4182-4556-8DE3-CDF341092992}"/>
              </a:ext>
            </a:extLst>
          </p:cNvPr>
          <p:cNvCxnSpPr>
            <a:cxnSpLocks/>
          </p:cNvCxnSpPr>
          <p:nvPr/>
        </p:nvCxnSpPr>
        <p:spPr>
          <a:xfrm flipH="1">
            <a:off x="5520156" y="3739978"/>
            <a:ext cx="452276" cy="1065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ett pilkobling 89">
            <a:extLst>
              <a:ext uri="{FF2B5EF4-FFF2-40B4-BE49-F238E27FC236}">
                <a16:creationId xmlns:a16="http://schemas.microsoft.com/office/drawing/2014/main" id="{0DA326A8-4447-4FA7-9E9C-8BC904B7C569}"/>
              </a:ext>
            </a:extLst>
          </p:cNvPr>
          <p:cNvCxnSpPr>
            <a:cxnSpLocks/>
          </p:cNvCxnSpPr>
          <p:nvPr/>
        </p:nvCxnSpPr>
        <p:spPr>
          <a:xfrm>
            <a:off x="6491628" y="3704189"/>
            <a:ext cx="174180" cy="369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ett pilkobling 92">
            <a:extLst>
              <a:ext uri="{FF2B5EF4-FFF2-40B4-BE49-F238E27FC236}">
                <a16:creationId xmlns:a16="http://schemas.microsoft.com/office/drawing/2014/main" id="{3372B3AD-21AB-4985-AC42-2D9C7E555FC3}"/>
              </a:ext>
            </a:extLst>
          </p:cNvPr>
          <p:cNvCxnSpPr>
            <a:stCxn id="3" idx="0"/>
          </p:cNvCxnSpPr>
          <p:nvPr/>
        </p:nvCxnSpPr>
        <p:spPr>
          <a:xfrm flipH="1" flipV="1">
            <a:off x="6092061" y="2429071"/>
            <a:ext cx="75921" cy="188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Rett pilkobling 94">
            <a:extLst>
              <a:ext uri="{FF2B5EF4-FFF2-40B4-BE49-F238E27FC236}">
                <a16:creationId xmlns:a16="http://schemas.microsoft.com/office/drawing/2014/main" id="{1A9FDCA4-4A1B-4EBF-85B6-90607885D27A}"/>
              </a:ext>
            </a:extLst>
          </p:cNvPr>
          <p:cNvCxnSpPr>
            <a:cxnSpLocks/>
          </p:cNvCxnSpPr>
          <p:nvPr/>
        </p:nvCxnSpPr>
        <p:spPr>
          <a:xfrm flipH="1">
            <a:off x="5132021" y="3433200"/>
            <a:ext cx="221837" cy="1354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Ellipse 98">
            <a:extLst>
              <a:ext uri="{FF2B5EF4-FFF2-40B4-BE49-F238E27FC236}">
                <a16:creationId xmlns:a16="http://schemas.microsoft.com/office/drawing/2014/main" id="{2F2832CA-5B40-4757-AFDC-3A419A88A24E}"/>
              </a:ext>
            </a:extLst>
          </p:cNvPr>
          <p:cNvSpPr/>
          <p:nvPr/>
        </p:nvSpPr>
        <p:spPr>
          <a:xfrm rot="968513">
            <a:off x="10506926" y="1518918"/>
            <a:ext cx="1585517" cy="48282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1200" dirty="0"/>
              <a:t>Autoritativ</a:t>
            </a:r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1DAFD1CF-1958-47C3-9AD9-40F3E6613F13}"/>
              </a:ext>
            </a:extLst>
          </p:cNvPr>
          <p:cNvSpPr/>
          <p:nvPr/>
        </p:nvSpPr>
        <p:spPr>
          <a:xfrm rot="835276">
            <a:off x="9994663" y="1885918"/>
            <a:ext cx="1432237" cy="44995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1200" dirty="0"/>
              <a:t>Relasjonar</a:t>
            </a:r>
          </a:p>
        </p:txBody>
      </p:sp>
      <p:cxnSp>
        <p:nvCxnSpPr>
          <p:cNvPr id="102" name="Rett linje 101">
            <a:extLst>
              <a:ext uri="{FF2B5EF4-FFF2-40B4-BE49-F238E27FC236}">
                <a16:creationId xmlns:a16="http://schemas.microsoft.com/office/drawing/2014/main" id="{412E9EA6-58E4-4D18-ADA0-6D8B87AAA493}"/>
              </a:ext>
            </a:extLst>
          </p:cNvPr>
          <p:cNvCxnSpPr>
            <a:cxnSpLocks/>
            <a:stCxn id="100" idx="1"/>
          </p:cNvCxnSpPr>
          <p:nvPr/>
        </p:nvCxnSpPr>
        <p:spPr>
          <a:xfrm flipH="1" flipV="1">
            <a:off x="10149018" y="1522291"/>
            <a:ext cx="108538" cy="312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Rett linje 103">
            <a:extLst>
              <a:ext uri="{FF2B5EF4-FFF2-40B4-BE49-F238E27FC236}">
                <a16:creationId xmlns:a16="http://schemas.microsoft.com/office/drawing/2014/main" id="{A2655B9D-2FE0-48E9-A60D-DADAC5AD49AF}"/>
              </a:ext>
            </a:extLst>
          </p:cNvPr>
          <p:cNvCxnSpPr>
            <a:cxnSpLocks/>
            <a:stCxn id="99" idx="2"/>
          </p:cNvCxnSpPr>
          <p:nvPr/>
        </p:nvCxnSpPr>
        <p:spPr>
          <a:xfrm flipH="1" flipV="1">
            <a:off x="10448394" y="1448436"/>
            <a:ext cx="89786" cy="91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Ellipse 105">
            <a:extLst>
              <a:ext uri="{FF2B5EF4-FFF2-40B4-BE49-F238E27FC236}">
                <a16:creationId xmlns:a16="http://schemas.microsoft.com/office/drawing/2014/main" id="{FBA5D41C-3EA5-4F29-B900-DBDE0CABBFDB}"/>
              </a:ext>
            </a:extLst>
          </p:cNvPr>
          <p:cNvSpPr/>
          <p:nvPr/>
        </p:nvSpPr>
        <p:spPr>
          <a:xfrm rot="20249137">
            <a:off x="9569772" y="4360311"/>
            <a:ext cx="1947343" cy="63437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1200" dirty="0"/>
              <a:t>Kommunikasjon, språk og tekst</a:t>
            </a:r>
          </a:p>
        </p:txBody>
      </p:sp>
      <p:sp>
        <p:nvSpPr>
          <p:cNvPr id="107" name="Ellipse 106">
            <a:extLst>
              <a:ext uri="{FF2B5EF4-FFF2-40B4-BE49-F238E27FC236}">
                <a16:creationId xmlns:a16="http://schemas.microsoft.com/office/drawing/2014/main" id="{108DECEF-65FF-465D-AC82-BB0B60BB8758}"/>
              </a:ext>
            </a:extLst>
          </p:cNvPr>
          <p:cNvSpPr/>
          <p:nvPr/>
        </p:nvSpPr>
        <p:spPr>
          <a:xfrm rot="20446096">
            <a:off x="9698468" y="5096364"/>
            <a:ext cx="1728715" cy="42995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1200" dirty="0"/>
              <a:t>Tall, rom og form</a:t>
            </a:r>
          </a:p>
        </p:txBody>
      </p:sp>
      <p:sp>
        <p:nvSpPr>
          <p:cNvPr id="108" name="Ellipse 107">
            <a:extLst>
              <a:ext uri="{FF2B5EF4-FFF2-40B4-BE49-F238E27FC236}">
                <a16:creationId xmlns:a16="http://schemas.microsoft.com/office/drawing/2014/main" id="{8C9458F6-A8C4-4B88-9573-1DC9A4EC3190}"/>
              </a:ext>
            </a:extLst>
          </p:cNvPr>
          <p:cNvSpPr/>
          <p:nvPr/>
        </p:nvSpPr>
        <p:spPr>
          <a:xfrm rot="20785678">
            <a:off x="8463136" y="5876431"/>
            <a:ext cx="1928048" cy="51443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1200" dirty="0"/>
              <a:t>Kropp, rørsle, mat og helse</a:t>
            </a:r>
          </a:p>
        </p:txBody>
      </p:sp>
      <p:sp>
        <p:nvSpPr>
          <p:cNvPr id="109" name="Ellipse 108">
            <a:extLst>
              <a:ext uri="{FF2B5EF4-FFF2-40B4-BE49-F238E27FC236}">
                <a16:creationId xmlns:a16="http://schemas.microsoft.com/office/drawing/2014/main" id="{32A576DC-5ECF-44F7-885C-B396E83C417D}"/>
              </a:ext>
            </a:extLst>
          </p:cNvPr>
          <p:cNvSpPr/>
          <p:nvPr/>
        </p:nvSpPr>
        <p:spPr>
          <a:xfrm rot="20623696">
            <a:off x="6761292" y="5991641"/>
            <a:ext cx="1756633" cy="45034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1200" dirty="0"/>
              <a:t>Etikk, religion og filosofi</a:t>
            </a:r>
          </a:p>
        </p:txBody>
      </p:sp>
      <p:sp>
        <p:nvSpPr>
          <p:cNvPr id="110" name="Ellipse 109">
            <a:extLst>
              <a:ext uri="{FF2B5EF4-FFF2-40B4-BE49-F238E27FC236}">
                <a16:creationId xmlns:a16="http://schemas.microsoft.com/office/drawing/2014/main" id="{147CBED9-8FDE-41D6-B6E8-045251C7E738}"/>
              </a:ext>
            </a:extLst>
          </p:cNvPr>
          <p:cNvSpPr/>
          <p:nvPr/>
        </p:nvSpPr>
        <p:spPr>
          <a:xfrm rot="20281912">
            <a:off x="10448393" y="5588677"/>
            <a:ext cx="1672547" cy="47632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1200" dirty="0"/>
              <a:t>Nærmiljø og samfunn</a:t>
            </a:r>
          </a:p>
        </p:txBody>
      </p:sp>
      <p:pic>
        <p:nvPicPr>
          <p:cNvPr id="111" name="Bilde 110">
            <a:extLst>
              <a:ext uri="{FF2B5EF4-FFF2-40B4-BE49-F238E27FC236}">
                <a16:creationId xmlns:a16="http://schemas.microsoft.com/office/drawing/2014/main" id="{FC5C2E2A-89EF-4B41-B350-1CAB06A34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4838">
            <a:off x="8287547" y="5107850"/>
            <a:ext cx="1390657" cy="817727"/>
          </a:xfrm>
          <a:prstGeom prst="rect">
            <a:avLst/>
          </a:prstGeom>
        </p:spPr>
      </p:pic>
      <p:sp>
        <p:nvSpPr>
          <p:cNvPr id="112" name="Ellipse 111">
            <a:extLst>
              <a:ext uri="{FF2B5EF4-FFF2-40B4-BE49-F238E27FC236}">
                <a16:creationId xmlns:a16="http://schemas.microsoft.com/office/drawing/2014/main" id="{A749964F-BEE0-40B4-893E-5D3FBB4679A0}"/>
              </a:ext>
            </a:extLst>
          </p:cNvPr>
          <p:cNvSpPr/>
          <p:nvPr/>
        </p:nvSpPr>
        <p:spPr>
          <a:xfrm rot="21117321">
            <a:off x="4987778" y="5975530"/>
            <a:ext cx="1932082" cy="50165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1200" dirty="0"/>
              <a:t>Natur, miljø og teknologi</a:t>
            </a:r>
          </a:p>
        </p:txBody>
      </p:sp>
      <p:cxnSp>
        <p:nvCxnSpPr>
          <p:cNvPr id="114" name="Rett linje 113">
            <a:extLst>
              <a:ext uri="{FF2B5EF4-FFF2-40B4-BE49-F238E27FC236}">
                <a16:creationId xmlns:a16="http://schemas.microsoft.com/office/drawing/2014/main" id="{384F11A5-DAB4-4B19-B7CA-EB0E7E0AB64F}"/>
              </a:ext>
            </a:extLst>
          </p:cNvPr>
          <p:cNvCxnSpPr>
            <a:cxnSpLocks/>
            <a:stCxn id="112" idx="6"/>
            <a:endCxn id="109" idx="7"/>
          </p:cNvCxnSpPr>
          <p:nvPr/>
        </p:nvCxnSpPr>
        <p:spPr>
          <a:xfrm flipV="1">
            <a:off x="6910354" y="5889953"/>
            <a:ext cx="1280827" cy="201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Rett linje 116">
            <a:extLst>
              <a:ext uri="{FF2B5EF4-FFF2-40B4-BE49-F238E27FC236}">
                <a16:creationId xmlns:a16="http://schemas.microsoft.com/office/drawing/2014/main" id="{E73B1E6A-4E6C-49E5-911A-E2827698B1CE}"/>
              </a:ext>
            </a:extLst>
          </p:cNvPr>
          <p:cNvCxnSpPr>
            <a:cxnSpLocks/>
            <a:endCxn id="108" idx="1"/>
          </p:cNvCxnSpPr>
          <p:nvPr/>
        </p:nvCxnSpPr>
        <p:spPr>
          <a:xfrm>
            <a:off x="8429694" y="6091165"/>
            <a:ext cx="292152" cy="25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Rett linje 119">
            <a:extLst>
              <a:ext uri="{FF2B5EF4-FFF2-40B4-BE49-F238E27FC236}">
                <a16:creationId xmlns:a16="http://schemas.microsoft.com/office/drawing/2014/main" id="{1A942142-5AF8-4CA6-931B-481EA643BD7E}"/>
              </a:ext>
            </a:extLst>
          </p:cNvPr>
          <p:cNvCxnSpPr>
            <a:cxnSpLocks/>
          </p:cNvCxnSpPr>
          <p:nvPr/>
        </p:nvCxnSpPr>
        <p:spPr>
          <a:xfrm flipV="1">
            <a:off x="8068735" y="5826841"/>
            <a:ext cx="292670" cy="73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Rett linje 121">
            <a:extLst>
              <a:ext uri="{FF2B5EF4-FFF2-40B4-BE49-F238E27FC236}">
                <a16:creationId xmlns:a16="http://schemas.microsoft.com/office/drawing/2014/main" id="{9207F2FB-F3F9-4EF4-A641-325B0C0F1C78}"/>
              </a:ext>
            </a:extLst>
          </p:cNvPr>
          <p:cNvCxnSpPr>
            <a:cxnSpLocks/>
            <a:stCxn id="108" idx="4"/>
            <a:endCxn id="110" idx="2"/>
          </p:cNvCxnSpPr>
          <p:nvPr/>
        </p:nvCxnSpPr>
        <p:spPr>
          <a:xfrm flipV="1">
            <a:off x="9487521" y="6139683"/>
            <a:ext cx="1021592" cy="244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Rett linje 123">
            <a:extLst>
              <a:ext uri="{FF2B5EF4-FFF2-40B4-BE49-F238E27FC236}">
                <a16:creationId xmlns:a16="http://schemas.microsoft.com/office/drawing/2014/main" id="{DC534EF8-BCBD-431B-9D97-345C5A87AD57}"/>
              </a:ext>
            </a:extLst>
          </p:cNvPr>
          <p:cNvCxnSpPr>
            <a:cxnSpLocks/>
            <a:stCxn id="110" idx="0"/>
          </p:cNvCxnSpPr>
          <p:nvPr/>
        </p:nvCxnSpPr>
        <p:spPr>
          <a:xfrm flipH="1" flipV="1">
            <a:off x="11007768" y="5360214"/>
            <a:ext cx="187804" cy="2457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Rett linje 126">
            <a:extLst>
              <a:ext uri="{FF2B5EF4-FFF2-40B4-BE49-F238E27FC236}">
                <a16:creationId xmlns:a16="http://schemas.microsoft.com/office/drawing/2014/main" id="{2B91039B-5DBF-4A55-B7AD-73562919EA4A}"/>
              </a:ext>
            </a:extLst>
          </p:cNvPr>
          <p:cNvCxnSpPr>
            <a:cxnSpLocks/>
            <a:endCxn id="106" idx="4"/>
          </p:cNvCxnSpPr>
          <p:nvPr/>
        </p:nvCxnSpPr>
        <p:spPr>
          <a:xfrm flipH="1" flipV="1">
            <a:off x="10664900" y="4970510"/>
            <a:ext cx="77242" cy="77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Rett linje 128">
            <a:extLst>
              <a:ext uri="{FF2B5EF4-FFF2-40B4-BE49-F238E27FC236}">
                <a16:creationId xmlns:a16="http://schemas.microsoft.com/office/drawing/2014/main" id="{768A5748-9E49-4CEB-887A-3F795C650510}"/>
              </a:ext>
            </a:extLst>
          </p:cNvPr>
          <p:cNvCxnSpPr>
            <a:cxnSpLocks/>
            <a:endCxn id="10" idx="3"/>
          </p:cNvCxnSpPr>
          <p:nvPr/>
        </p:nvCxnSpPr>
        <p:spPr>
          <a:xfrm flipV="1">
            <a:off x="9309595" y="4527300"/>
            <a:ext cx="286156" cy="6675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Rett linje 139">
            <a:extLst>
              <a:ext uri="{FF2B5EF4-FFF2-40B4-BE49-F238E27FC236}">
                <a16:creationId xmlns:a16="http://schemas.microsoft.com/office/drawing/2014/main" id="{7E20CDC2-68B1-4890-8396-3CFFCFB40043}"/>
              </a:ext>
            </a:extLst>
          </p:cNvPr>
          <p:cNvCxnSpPr>
            <a:cxnSpLocks/>
            <a:stCxn id="106" idx="0"/>
          </p:cNvCxnSpPr>
          <p:nvPr/>
        </p:nvCxnSpPr>
        <p:spPr>
          <a:xfrm flipH="1" flipV="1">
            <a:off x="10336428" y="4149694"/>
            <a:ext cx="85560" cy="234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Rett linje 147">
            <a:extLst>
              <a:ext uri="{FF2B5EF4-FFF2-40B4-BE49-F238E27FC236}">
                <a16:creationId xmlns:a16="http://schemas.microsoft.com/office/drawing/2014/main" id="{66CE549E-F3C7-4882-B17C-21D7CD77676A}"/>
              </a:ext>
            </a:extLst>
          </p:cNvPr>
          <p:cNvCxnSpPr>
            <a:cxnSpLocks/>
            <a:stCxn id="9" idx="2"/>
            <a:endCxn id="20" idx="6"/>
          </p:cNvCxnSpPr>
          <p:nvPr/>
        </p:nvCxnSpPr>
        <p:spPr>
          <a:xfrm flipH="1">
            <a:off x="2880966" y="4306396"/>
            <a:ext cx="609707" cy="248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Ellipse 150">
            <a:extLst>
              <a:ext uri="{FF2B5EF4-FFF2-40B4-BE49-F238E27FC236}">
                <a16:creationId xmlns:a16="http://schemas.microsoft.com/office/drawing/2014/main" id="{9C414133-22A7-405D-84A6-85EE6849A8D2}"/>
              </a:ext>
            </a:extLst>
          </p:cNvPr>
          <p:cNvSpPr/>
          <p:nvPr/>
        </p:nvSpPr>
        <p:spPr>
          <a:xfrm>
            <a:off x="695304" y="182623"/>
            <a:ext cx="2180227" cy="587087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Visjon</a:t>
            </a:r>
          </a:p>
        </p:txBody>
      </p:sp>
      <p:cxnSp>
        <p:nvCxnSpPr>
          <p:cNvPr id="153" name="Rett linje 152">
            <a:extLst>
              <a:ext uri="{FF2B5EF4-FFF2-40B4-BE49-F238E27FC236}">
                <a16:creationId xmlns:a16="http://schemas.microsoft.com/office/drawing/2014/main" id="{6E4A0F6C-7DB3-437F-9389-58548EB89971}"/>
              </a:ext>
            </a:extLst>
          </p:cNvPr>
          <p:cNvCxnSpPr>
            <a:cxnSpLocks/>
            <a:stCxn id="19" idx="4"/>
          </p:cNvCxnSpPr>
          <p:nvPr/>
        </p:nvCxnSpPr>
        <p:spPr>
          <a:xfrm>
            <a:off x="1602845" y="1502864"/>
            <a:ext cx="21791" cy="2417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Rett linje 154">
            <a:extLst>
              <a:ext uri="{FF2B5EF4-FFF2-40B4-BE49-F238E27FC236}">
                <a16:creationId xmlns:a16="http://schemas.microsoft.com/office/drawing/2014/main" id="{A1132CDC-35A1-4603-90C6-E49AE58EF708}"/>
              </a:ext>
            </a:extLst>
          </p:cNvPr>
          <p:cNvCxnSpPr>
            <a:cxnSpLocks/>
            <a:stCxn id="17" idx="4"/>
            <a:endCxn id="18" idx="0"/>
          </p:cNvCxnSpPr>
          <p:nvPr/>
        </p:nvCxnSpPr>
        <p:spPr>
          <a:xfrm>
            <a:off x="1511407" y="2219600"/>
            <a:ext cx="63724" cy="234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Bilde 23">
            <a:extLst>
              <a:ext uri="{FF2B5EF4-FFF2-40B4-BE49-F238E27FC236}">
                <a16:creationId xmlns:a16="http://schemas.microsoft.com/office/drawing/2014/main" id="{D5B7F716-C00D-4115-B013-5945C7E8F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0254">
            <a:off x="6523081" y="3523567"/>
            <a:ext cx="3402817" cy="1499063"/>
          </a:xfrm>
          <a:prstGeom prst="rect">
            <a:avLst/>
          </a:prstGeom>
        </p:spPr>
      </p:pic>
      <p:pic>
        <p:nvPicPr>
          <p:cNvPr id="26" name="Bilde 25">
            <a:extLst>
              <a:ext uri="{FF2B5EF4-FFF2-40B4-BE49-F238E27FC236}">
                <a16:creationId xmlns:a16="http://schemas.microsoft.com/office/drawing/2014/main" id="{33A16927-22DF-4B7D-88E1-A8BBCBF99E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20990">
            <a:off x="3101198" y="2549021"/>
            <a:ext cx="2213040" cy="990986"/>
          </a:xfrm>
          <a:prstGeom prst="rect">
            <a:avLst/>
          </a:prstGeom>
        </p:spPr>
      </p:pic>
      <p:sp>
        <p:nvSpPr>
          <p:cNvPr id="49" name="Ellipse 48">
            <a:extLst>
              <a:ext uri="{FF2B5EF4-FFF2-40B4-BE49-F238E27FC236}">
                <a16:creationId xmlns:a16="http://schemas.microsoft.com/office/drawing/2014/main" id="{69EA23AC-3C2E-4D85-901B-3A20250786DA}"/>
              </a:ext>
            </a:extLst>
          </p:cNvPr>
          <p:cNvSpPr/>
          <p:nvPr/>
        </p:nvSpPr>
        <p:spPr>
          <a:xfrm rot="19966632">
            <a:off x="3951161" y="4175683"/>
            <a:ext cx="2886505" cy="83710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Plan for førebygging av overgrep</a:t>
            </a:r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72E39466-459A-409E-98DB-609F5102ED13}"/>
              </a:ext>
            </a:extLst>
          </p:cNvPr>
          <p:cNvSpPr/>
          <p:nvPr/>
        </p:nvSpPr>
        <p:spPr>
          <a:xfrm rot="18797703">
            <a:off x="5656591" y="978770"/>
            <a:ext cx="2139173" cy="78008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Plan for tilvenning</a:t>
            </a:r>
          </a:p>
        </p:txBody>
      </p:sp>
    </p:spTree>
    <p:extLst>
      <p:ext uri="{BB962C8B-B14F-4D97-AF65-F5344CB8AC3E}">
        <p14:creationId xmlns:p14="http://schemas.microsoft.com/office/powerpoint/2010/main" val="262474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3FBA2FE0-7CA0-4C22-BE9C-334407EBF7CD}"/>
              </a:ext>
            </a:extLst>
          </p:cNvPr>
          <p:cNvSpPr/>
          <p:nvPr/>
        </p:nvSpPr>
        <p:spPr>
          <a:xfrm>
            <a:off x="4815841" y="1950720"/>
            <a:ext cx="3337560" cy="234696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400" dirty="0"/>
              <a:t>Seks Års periodar</a:t>
            </a:r>
            <a:endParaRPr lang="nn-NO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FD727DDD-CEFF-46D5-9A70-3C5DAD45CCEF}"/>
              </a:ext>
            </a:extLst>
          </p:cNvPr>
          <p:cNvSpPr txBox="1"/>
          <p:nvPr/>
        </p:nvSpPr>
        <p:spPr>
          <a:xfrm>
            <a:off x="-55575" y="4510"/>
            <a:ext cx="4077641" cy="535531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n-NO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nn-NO" dirty="0">
                <a:solidFill>
                  <a:schemeClr val="bg1"/>
                </a:solidFill>
              </a:rPr>
              <a:t>August / september</a:t>
            </a:r>
          </a:p>
          <a:p>
            <a:r>
              <a:rPr lang="nn-NO" dirty="0">
                <a:solidFill>
                  <a:schemeClr val="bg1"/>
                </a:solidFill>
              </a:rPr>
              <a:t>	skapa tryggleik</a:t>
            </a:r>
          </a:p>
          <a:p>
            <a:endParaRPr lang="nn-NO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nn-NO" dirty="0">
                <a:solidFill>
                  <a:schemeClr val="bg1"/>
                </a:solidFill>
              </a:rPr>
              <a:t>Oktober /november</a:t>
            </a:r>
          </a:p>
          <a:p>
            <a:r>
              <a:rPr lang="nn-NO" dirty="0">
                <a:solidFill>
                  <a:schemeClr val="bg1"/>
                </a:solidFill>
              </a:rPr>
              <a:t>	Meistring og glede</a:t>
            </a:r>
          </a:p>
          <a:p>
            <a:endParaRPr lang="nn-NO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nn-NO" dirty="0">
                <a:solidFill>
                  <a:schemeClr val="bg1"/>
                </a:solidFill>
              </a:rPr>
              <a:t>Desember</a:t>
            </a:r>
          </a:p>
          <a:p>
            <a:r>
              <a:rPr lang="nn-NO" dirty="0">
                <a:solidFill>
                  <a:schemeClr val="bg1"/>
                </a:solidFill>
              </a:rPr>
              <a:t>	Nestekjærleik</a:t>
            </a:r>
          </a:p>
          <a:p>
            <a:endParaRPr lang="nn-NO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nn-NO" dirty="0">
                <a:solidFill>
                  <a:schemeClr val="bg1"/>
                </a:solidFill>
              </a:rPr>
              <a:t>Januar /februar </a:t>
            </a:r>
          </a:p>
          <a:p>
            <a:r>
              <a:rPr lang="nn-NO" dirty="0">
                <a:solidFill>
                  <a:schemeClr val="bg1"/>
                </a:solidFill>
              </a:rPr>
              <a:t>	Å høyre til i ei gruppe</a:t>
            </a:r>
          </a:p>
          <a:p>
            <a:endParaRPr lang="nn-NO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nn-NO" dirty="0">
                <a:solidFill>
                  <a:schemeClr val="bg1"/>
                </a:solidFill>
              </a:rPr>
              <a:t>Mars/april </a:t>
            </a:r>
          </a:p>
          <a:p>
            <a:r>
              <a:rPr lang="nn-NO" dirty="0">
                <a:solidFill>
                  <a:schemeClr val="bg1"/>
                </a:solidFill>
              </a:rPr>
              <a:t>	Undring og nytt liv</a:t>
            </a:r>
          </a:p>
          <a:p>
            <a:pPr marL="285750" indent="-285750">
              <a:buFontTx/>
              <a:buChar char="-"/>
            </a:pPr>
            <a:endParaRPr lang="nn-NO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nn-NO" dirty="0">
                <a:solidFill>
                  <a:schemeClr val="bg1"/>
                </a:solidFill>
              </a:rPr>
              <a:t>Mai /juni</a:t>
            </a:r>
          </a:p>
          <a:p>
            <a:r>
              <a:rPr lang="nn-NO" dirty="0">
                <a:solidFill>
                  <a:schemeClr val="bg1"/>
                </a:solidFill>
              </a:rPr>
              <a:t>	oppleving og skaparglede</a:t>
            </a:r>
          </a:p>
          <a:p>
            <a:endParaRPr lang="nn-NO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DFD92296-6727-4C6D-879B-E3A7A2559B39}"/>
              </a:ext>
            </a:extLst>
          </p:cNvPr>
          <p:cNvSpPr txBox="1"/>
          <p:nvPr/>
        </p:nvSpPr>
        <p:spPr>
          <a:xfrm>
            <a:off x="10603107" y="-21043"/>
            <a:ext cx="150876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n-NO" dirty="0">
                <a:solidFill>
                  <a:schemeClr val="bg1"/>
                </a:solidFill>
              </a:rPr>
              <a:t>Temamål </a:t>
            </a:r>
          </a:p>
          <a:p>
            <a:endParaRPr lang="nn-NO" dirty="0">
              <a:solidFill>
                <a:schemeClr val="bg1"/>
              </a:solidFill>
            </a:endParaRPr>
          </a:p>
          <a:p>
            <a:r>
              <a:rPr lang="nn-NO" dirty="0">
                <a:solidFill>
                  <a:schemeClr val="bg1"/>
                </a:solidFill>
              </a:rPr>
              <a:t>Verdimål</a:t>
            </a:r>
          </a:p>
          <a:p>
            <a:endParaRPr lang="nn-NO" dirty="0">
              <a:solidFill>
                <a:schemeClr val="bg1"/>
              </a:solidFill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80EAF88-6A69-4436-A99A-0E3649EB1A4F}"/>
              </a:ext>
            </a:extLst>
          </p:cNvPr>
          <p:cNvSpPr/>
          <p:nvPr/>
        </p:nvSpPr>
        <p:spPr>
          <a:xfrm rot="19554339">
            <a:off x="6101659" y="578242"/>
            <a:ext cx="2552869" cy="1021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Skapa tryggleik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EA47133-E663-4511-9489-5D781A976802}"/>
              </a:ext>
            </a:extLst>
          </p:cNvPr>
          <p:cNvSpPr/>
          <p:nvPr/>
        </p:nvSpPr>
        <p:spPr>
          <a:xfrm rot="20319251">
            <a:off x="7573131" y="1275681"/>
            <a:ext cx="2437111" cy="10515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Meistring og glede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C9B8AC4-C223-4716-8334-D6E54726678A}"/>
              </a:ext>
            </a:extLst>
          </p:cNvPr>
          <p:cNvSpPr/>
          <p:nvPr/>
        </p:nvSpPr>
        <p:spPr>
          <a:xfrm>
            <a:off x="8107683" y="2455124"/>
            <a:ext cx="2697480" cy="9634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Nestekjærleik 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9913E6B-DC1C-45C5-B622-ECE4137DB6EF}"/>
              </a:ext>
            </a:extLst>
          </p:cNvPr>
          <p:cNvSpPr/>
          <p:nvPr/>
        </p:nvSpPr>
        <p:spPr>
          <a:xfrm rot="1371342">
            <a:off x="7792259" y="3696797"/>
            <a:ext cx="2878614" cy="1100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Høyre til i ei gruppe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72A54E33-743F-416E-A7BB-2D7F14E8AA73}"/>
              </a:ext>
            </a:extLst>
          </p:cNvPr>
          <p:cNvSpPr/>
          <p:nvPr/>
        </p:nvSpPr>
        <p:spPr>
          <a:xfrm rot="1907573">
            <a:off x="6663242" y="4577663"/>
            <a:ext cx="2980317" cy="11129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Undring og nytt liv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2C8C6F4-318F-48ED-8887-BFD8AC6C9781}"/>
              </a:ext>
            </a:extLst>
          </p:cNvPr>
          <p:cNvSpPr/>
          <p:nvPr/>
        </p:nvSpPr>
        <p:spPr>
          <a:xfrm rot="3368862">
            <a:off x="5083434" y="4820974"/>
            <a:ext cx="2711280" cy="12003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Oppleving og skaparglede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B69CF5B-BAD5-432A-8C52-600C300B1FD0}"/>
              </a:ext>
            </a:extLst>
          </p:cNvPr>
          <p:cNvSpPr/>
          <p:nvPr/>
        </p:nvSpPr>
        <p:spPr>
          <a:xfrm rot="18956838">
            <a:off x="2880820" y="4427532"/>
            <a:ext cx="2935042" cy="103431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Satsingar</a:t>
            </a:r>
            <a:endParaRPr lang="nn-NO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8BC598CA-E46C-4B3D-936C-9068526F9306}"/>
              </a:ext>
            </a:extLst>
          </p:cNvPr>
          <p:cNvSpPr txBox="1"/>
          <p:nvPr/>
        </p:nvSpPr>
        <p:spPr>
          <a:xfrm>
            <a:off x="9311640" y="5901483"/>
            <a:ext cx="288036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n-NO" dirty="0"/>
              <a:t>Mengd, rom og form</a:t>
            </a:r>
          </a:p>
          <a:p>
            <a:pPr marL="285750" indent="-285750">
              <a:buFontTx/>
              <a:buChar char="-"/>
            </a:pPr>
            <a:r>
              <a:rPr lang="nn-NO" dirty="0"/>
              <a:t>Språkutvikling</a:t>
            </a:r>
          </a:p>
          <a:p>
            <a:pPr marL="285750" indent="-285750">
              <a:buFontTx/>
              <a:buChar char="-"/>
            </a:pPr>
            <a:r>
              <a:rPr lang="nn-NO" dirty="0"/>
              <a:t>Uteliv og nærmiljø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54B6C5D-816D-4299-A0A5-2BA0D3F22D20}"/>
              </a:ext>
            </a:extLst>
          </p:cNvPr>
          <p:cNvSpPr/>
          <p:nvPr/>
        </p:nvSpPr>
        <p:spPr>
          <a:xfrm rot="2395339">
            <a:off x="4071062" y="652398"/>
            <a:ext cx="2340066" cy="10286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>
                <a:solidFill>
                  <a:schemeClr val="tx1"/>
                </a:solidFill>
              </a:rPr>
              <a:t>Progresjon</a:t>
            </a:r>
            <a:r>
              <a:rPr lang="nn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8575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ABC80AE-9DD0-4FF2-B806-086A8B603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714737"/>
          </a:xfrm>
        </p:spPr>
        <p:txBody>
          <a:bodyPr>
            <a:normAutofit fontScale="90000"/>
          </a:bodyPr>
          <a:lstStyle/>
          <a:p>
            <a:pPr algn="ctr"/>
            <a:r>
              <a:rPr lang="nn-NO" sz="2800" dirty="0">
                <a:solidFill>
                  <a:schemeClr val="bg1"/>
                </a:solidFill>
              </a:rPr>
              <a:t>August </a:t>
            </a:r>
            <a:br>
              <a:rPr lang="nn-NO" sz="2400" dirty="0">
                <a:solidFill>
                  <a:schemeClr val="bg1"/>
                </a:solidFill>
              </a:rPr>
            </a:br>
            <a:r>
              <a:rPr lang="nn-NO" sz="2400" dirty="0">
                <a:solidFill>
                  <a:schemeClr val="bg1"/>
                </a:solidFill>
              </a:rPr>
              <a:t>« Bli kjent med kvarandre»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C1C616-E3A2-46D4-B002-2C9D0F4718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71451"/>
            <a:ext cx="5181600" cy="4905512"/>
          </a:xfrm>
        </p:spPr>
        <p:txBody>
          <a:bodyPr>
            <a:normAutofit fontScale="70000" lnSpcReduction="20000"/>
          </a:bodyPr>
          <a:lstStyle/>
          <a:p>
            <a:r>
              <a:rPr lang="nn-NO" sz="1800" dirty="0">
                <a:solidFill>
                  <a:schemeClr val="bg1"/>
                </a:solidFill>
              </a:rPr>
              <a:t>Tema: Me jobbar med å skapa trykkleik</a:t>
            </a:r>
          </a:p>
          <a:p>
            <a:pPr marL="0" indent="0">
              <a:buNone/>
            </a:pPr>
            <a:r>
              <a:rPr lang="nn-NO" sz="1800" dirty="0">
                <a:solidFill>
                  <a:schemeClr val="bg1"/>
                </a:solidFill>
              </a:rPr>
              <a:t>Me har fokus på å bli kjent med kvarandre og barnehagen</a:t>
            </a:r>
          </a:p>
          <a:p>
            <a:pPr lvl="1"/>
            <a:r>
              <a:rPr lang="nn-NO" dirty="0">
                <a:solidFill>
                  <a:schemeClr val="bg1"/>
                </a:solidFill>
              </a:rPr>
              <a:t>Barna skal få ein god start på barnehageåret.</a:t>
            </a:r>
          </a:p>
          <a:p>
            <a:pPr marL="457206" lvl="1" indent="0">
              <a:buNone/>
            </a:pPr>
            <a:r>
              <a:rPr lang="nn-NO" u="sng" dirty="0">
                <a:solidFill>
                  <a:schemeClr val="bg1"/>
                </a:solidFill>
              </a:rPr>
              <a:t>Korleis</a:t>
            </a:r>
          </a:p>
          <a:p>
            <a:pPr lvl="1">
              <a:buFontTx/>
              <a:buChar char="-"/>
            </a:pPr>
            <a:r>
              <a:rPr lang="nn-NO" dirty="0">
                <a:solidFill>
                  <a:schemeClr val="bg1"/>
                </a:solidFill>
              </a:rPr>
              <a:t>Alle nye barn har primærkontakt</a:t>
            </a:r>
          </a:p>
          <a:p>
            <a:pPr lvl="1">
              <a:buFontTx/>
              <a:buChar char="-"/>
            </a:pPr>
            <a:r>
              <a:rPr lang="nn-NO" dirty="0">
                <a:solidFill>
                  <a:schemeClr val="bg1"/>
                </a:solidFill>
              </a:rPr>
              <a:t>Me innarbeider gode og tydelege rutinar og rammer for alle</a:t>
            </a:r>
          </a:p>
          <a:p>
            <a:pPr lvl="1">
              <a:buFontTx/>
              <a:buChar char="-"/>
            </a:pPr>
            <a:r>
              <a:rPr lang="nn-NO" dirty="0">
                <a:solidFill>
                  <a:schemeClr val="bg1"/>
                </a:solidFill>
              </a:rPr>
              <a:t>Me har samlingsstund og syng namnesongar</a:t>
            </a:r>
          </a:p>
          <a:p>
            <a:pPr lvl="1">
              <a:buFontTx/>
              <a:buChar char="-"/>
            </a:pPr>
            <a:r>
              <a:rPr lang="nn-NO" dirty="0">
                <a:solidFill>
                  <a:schemeClr val="bg1"/>
                </a:solidFill>
              </a:rPr>
              <a:t>Alle barn får faste plassar ved måltida</a:t>
            </a:r>
          </a:p>
          <a:p>
            <a:pPr lvl="1">
              <a:buFontTx/>
              <a:buChar char="-"/>
            </a:pPr>
            <a:r>
              <a:rPr lang="nn-NO" dirty="0">
                <a:solidFill>
                  <a:schemeClr val="bg1"/>
                </a:solidFill>
              </a:rPr>
              <a:t>Me markera start og slutt på kvardagsituasjonar</a:t>
            </a:r>
          </a:p>
          <a:p>
            <a:pPr marL="457206" lvl="1" indent="0">
              <a:buNone/>
            </a:pPr>
            <a:r>
              <a:rPr lang="nn-NO" b="1" u="sng" dirty="0">
                <a:solidFill>
                  <a:schemeClr val="bg1"/>
                </a:solidFill>
              </a:rPr>
              <a:t>Verdimål:</a:t>
            </a:r>
          </a:p>
          <a:p>
            <a:pPr marL="457206" lvl="1" indent="0">
              <a:buNone/>
            </a:pPr>
            <a:r>
              <a:rPr lang="nn-NO" dirty="0">
                <a:solidFill>
                  <a:schemeClr val="bg1"/>
                </a:solidFill>
              </a:rPr>
              <a:t>Identitet og sjølvkjensle</a:t>
            </a:r>
          </a:p>
          <a:p>
            <a:pPr lvl="1">
              <a:buFontTx/>
              <a:buChar char="-"/>
            </a:pPr>
            <a:r>
              <a:rPr lang="nn-NO" dirty="0">
                <a:solidFill>
                  <a:schemeClr val="bg1"/>
                </a:solidFill>
              </a:rPr>
              <a:t>Me ønskje at barna skal oppleve tryggleik og at dei høyre til i barnehagen.</a:t>
            </a:r>
          </a:p>
          <a:p>
            <a:pPr lvl="1">
              <a:buFontTx/>
              <a:buChar char="-"/>
            </a:pPr>
            <a:r>
              <a:rPr lang="nn-NO" u="sng" dirty="0">
                <a:solidFill>
                  <a:schemeClr val="bg1"/>
                </a:solidFill>
              </a:rPr>
              <a:t>Korleis</a:t>
            </a:r>
          </a:p>
          <a:p>
            <a:pPr lvl="1">
              <a:buFontTx/>
              <a:buChar char="-"/>
            </a:pPr>
            <a:r>
              <a:rPr lang="nn-NO" dirty="0">
                <a:solidFill>
                  <a:schemeClr val="bg1"/>
                </a:solidFill>
              </a:rPr>
              <a:t>Foreldre lagar familiebok som barnet kan ha i barnehagen</a:t>
            </a:r>
          </a:p>
          <a:p>
            <a:pPr lvl="1">
              <a:buFontTx/>
              <a:buChar char="-"/>
            </a:pPr>
            <a:r>
              <a:rPr lang="nn-NO" dirty="0">
                <a:solidFill>
                  <a:schemeClr val="bg1"/>
                </a:solidFill>
              </a:rPr>
              <a:t>Me skapar felles opplevingar gjennom bruk av song og bevegelse </a:t>
            </a:r>
          </a:p>
          <a:p>
            <a:endParaRPr lang="nn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4F2BB91-FFA4-43C1-82B8-A08D8F5E8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71450"/>
            <a:ext cx="5181600" cy="51141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n-NO" sz="1300" dirty="0">
                <a:solidFill>
                  <a:schemeClr val="bg1"/>
                </a:solidFill>
              </a:rPr>
              <a:t>Følelsar</a:t>
            </a:r>
          </a:p>
          <a:p>
            <a:pPr>
              <a:buFontTx/>
              <a:buChar char="-"/>
            </a:pPr>
            <a:r>
              <a:rPr lang="nn-NO" sz="1300" dirty="0">
                <a:solidFill>
                  <a:schemeClr val="bg1"/>
                </a:solidFill>
              </a:rPr>
              <a:t>Me ønskje at barna skal få god tilknyting</a:t>
            </a:r>
          </a:p>
          <a:p>
            <a:pPr marL="0" indent="0">
              <a:buNone/>
            </a:pPr>
            <a:r>
              <a:rPr lang="nn-NO" sz="1300" u="sng" dirty="0">
                <a:solidFill>
                  <a:schemeClr val="bg1"/>
                </a:solidFill>
              </a:rPr>
              <a:t>Korleis</a:t>
            </a:r>
          </a:p>
          <a:p>
            <a:pPr>
              <a:buFontTx/>
              <a:buChar char="-"/>
            </a:pPr>
            <a:r>
              <a:rPr lang="nn-NO" sz="1300" dirty="0">
                <a:solidFill>
                  <a:schemeClr val="bg1"/>
                </a:solidFill>
              </a:rPr>
              <a:t>Me ser og bekrefte barnet</a:t>
            </a:r>
          </a:p>
          <a:p>
            <a:pPr>
              <a:buFontTx/>
              <a:buChar char="-"/>
            </a:pPr>
            <a:r>
              <a:rPr lang="nn-NO" sz="1300" dirty="0">
                <a:solidFill>
                  <a:schemeClr val="bg1"/>
                </a:solidFill>
              </a:rPr>
              <a:t>Me gjer barna omsorg og nærleik</a:t>
            </a:r>
          </a:p>
          <a:p>
            <a:pPr>
              <a:buFontTx/>
              <a:buChar char="-"/>
            </a:pPr>
            <a:r>
              <a:rPr lang="nn-NO" sz="1300" dirty="0">
                <a:solidFill>
                  <a:schemeClr val="bg1"/>
                </a:solidFill>
              </a:rPr>
              <a:t>Me ønskjer at barna gradvis skal presentere seg sjølv i gruppa</a:t>
            </a:r>
          </a:p>
          <a:p>
            <a:pPr>
              <a:buFontTx/>
              <a:buChar char="-"/>
            </a:pPr>
            <a:r>
              <a:rPr lang="nn-NO" sz="1300" dirty="0">
                <a:solidFill>
                  <a:schemeClr val="bg1"/>
                </a:solidFill>
              </a:rPr>
              <a:t>Me er merksame på barnas reaksjon og tilpassa aktivitetane ut i frå den enkelte barn sitt behov.</a:t>
            </a:r>
          </a:p>
          <a:p>
            <a:pPr marL="0" indent="0">
              <a:buNone/>
            </a:pPr>
            <a:r>
              <a:rPr lang="nn-NO" sz="1300" dirty="0">
                <a:solidFill>
                  <a:schemeClr val="bg1"/>
                </a:solidFill>
              </a:rPr>
              <a:t>Sosial kompetanse</a:t>
            </a:r>
          </a:p>
          <a:p>
            <a:pPr>
              <a:buFontTx/>
              <a:buChar char="-"/>
            </a:pPr>
            <a:r>
              <a:rPr lang="nn-NO" sz="1300" dirty="0">
                <a:solidFill>
                  <a:schemeClr val="bg1"/>
                </a:solidFill>
              </a:rPr>
              <a:t>Me ønskjer at barna skal få oppleve å høyre til i gruppa</a:t>
            </a:r>
          </a:p>
          <a:p>
            <a:pPr marL="0" indent="0">
              <a:buNone/>
            </a:pPr>
            <a:r>
              <a:rPr lang="nn-NO" sz="1300" u="sng" dirty="0">
                <a:solidFill>
                  <a:schemeClr val="bg1"/>
                </a:solidFill>
              </a:rPr>
              <a:t>Korleis</a:t>
            </a:r>
          </a:p>
          <a:p>
            <a:pPr>
              <a:buFontTx/>
              <a:buChar char="-"/>
            </a:pPr>
            <a:r>
              <a:rPr lang="nn-NO" sz="1300" dirty="0">
                <a:solidFill>
                  <a:schemeClr val="bg1"/>
                </a:solidFill>
              </a:rPr>
              <a:t>Me har samlingsstunder</a:t>
            </a:r>
          </a:p>
          <a:p>
            <a:pPr>
              <a:buFontTx/>
              <a:buChar char="-"/>
            </a:pPr>
            <a:r>
              <a:rPr lang="nn-NO" sz="1300" dirty="0">
                <a:solidFill>
                  <a:schemeClr val="bg1"/>
                </a:solidFill>
              </a:rPr>
              <a:t>Me et frukost/lunsj saman som gruppe</a:t>
            </a:r>
          </a:p>
          <a:p>
            <a:pPr>
              <a:buFontTx/>
              <a:buChar char="-"/>
            </a:pPr>
            <a:r>
              <a:rPr lang="nn-NO" sz="1300" dirty="0">
                <a:solidFill>
                  <a:schemeClr val="bg1"/>
                </a:solidFill>
              </a:rPr>
              <a:t>Me leiker saman</a:t>
            </a:r>
          </a:p>
        </p:txBody>
      </p:sp>
    </p:spTree>
    <p:extLst>
      <p:ext uri="{BB962C8B-B14F-4D97-AF65-F5344CB8AC3E}">
        <p14:creationId xmlns:p14="http://schemas.microsoft.com/office/powerpoint/2010/main" val="3901868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595313-C4F2-4222-8402-9C964EDCF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753"/>
            <a:ext cx="10515600" cy="949236"/>
          </a:xfrm>
        </p:spPr>
        <p:txBody>
          <a:bodyPr>
            <a:normAutofit fontScale="90000"/>
          </a:bodyPr>
          <a:lstStyle/>
          <a:p>
            <a:pPr algn="ctr"/>
            <a:r>
              <a:rPr lang="nn-NO" sz="2400" dirty="0">
                <a:solidFill>
                  <a:schemeClr val="bg1"/>
                </a:solidFill>
              </a:rPr>
              <a:t>September</a:t>
            </a:r>
            <a:r>
              <a:rPr lang="nn-NO" dirty="0">
                <a:solidFill>
                  <a:schemeClr val="bg1"/>
                </a:solidFill>
              </a:rPr>
              <a:t> </a:t>
            </a:r>
            <a:br>
              <a:rPr lang="nn-NO" dirty="0">
                <a:solidFill>
                  <a:schemeClr val="bg1"/>
                </a:solidFill>
              </a:rPr>
            </a:br>
            <a:r>
              <a:rPr lang="nn-NO" sz="1600" dirty="0">
                <a:solidFill>
                  <a:schemeClr val="bg1"/>
                </a:solidFill>
              </a:rPr>
              <a:t>«Bli kjent med kvarandre»</a:t>
            </a:r>
            <a:br>
              <a:rPr lang="nn-NO" sz="1600" dirty="0">
                <a:solidFill>
                  <a:schemeClr val="bg1"/>
                </a:solidFill>
              </a:rPr>
            </a:br>
            <a:r>
              <a:rPr lang="nn-NO" sz="1600" dirty="0">
                <a:solidFill>
                  <a:schemeClr val="bg1"/>
                </a:solidFill>
              </a:rPr>
              <a:t>Månadens språk og musikk aktivitet: Kultursti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E5E518-DFAF-4F52-B754-6F073939EE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49829"/>
            <a:ext cx="5181600" cy="5277394"/>
          </a:xfrm>
        </p:spPr>
        <p:txBody>
          <a:bodyPr>
            <a:normAutofit lnSpcReduction="10000"/>
          </a:bodyPr>
          <a:lstStyle/>
          <a:p>
            <a:r>
              <a:rPr lang="nn-NO" sz="1600" dirty="0">
                <a:solidFill>
                  <a:schemeClr val="bg1"/>
                </a:solidFill>
              </a:rPr>
              <a:t>Tema: Me jobbar med å skapa trykkleik</a:t>
            </a:r>
          </a:p>
          <a:p>
            <a:pPr marL="0" indent="0">
              <a:buNone/>
            </a:pPr>
            <a:r>
              <a:rPr lang="nn-NO" sz="1400" dirty="0">
                <a:solidFill>
                  <a:schemeClr val="bg1"/>
                </a:solidFill>
              </a:rPr>
              <a:t>Me har fokus på tilknyting, relasjonar, musikk og felles opplevingar.</a:t>
            </a:r>
          </a:p>
          <a:p>
            <a:pPr>
              <a:buFontTx/>
              <a:buChar char="-"/>
            </a:pPr>
            <a:r>
              <a:rPr lang="nn-NO" sz="1400" dirty="0">
                <a:solidFill>
                  <a:schemeClr val="bg1"/>
                </a:solidFill>
              </a:rPr>
              <a:t>Barna skal bli kjent med kvarandre og dei vaksne</a:t>
            </a:r>
          </a:p>
          <a:p>
            <a:pPr marL="0" indent="0">
              <a:buNone/>
            </a:pPr>
            <a:r>
              <a:rPr lang="nn-NO" sz="1400" u="sng" dirty="0">
                <a:solidFill>
                  <a:schemeClr val="bg1"/>
                </a:solidFill>
              </a:rPr>
              <a:t>Korleis</a:t>
            </a:r>
          </a:p>
          <a:p>
            <a:pPr>
              <a:buFontTx/>
              <a:buChar char="-"/>
            </a:pPr>
            <a:r>
              <a:rPr lang="nn-NO" sz="1400" dirty="0">
                <a:solidFill>
                  <a:schemeClr val="bg1"/>
                </a:solidFill>
              </a:rPr>
              <a:t>Syng namnesong i samling</a:t>
            </a:r>
          </a:p>
          <a:p>
            <a:pPr>
              <a:buFontTx/>
              <a:buChar char="-"/>
            </a:pPr>
            <a:r>
              <a:rPr lang="nn-NO" sz="1400" dirty="0">
                <a:solidFill>
                  <a:schemeClr val="bg1"/>
                </a:solidFill>
              </a:rPr>
              <a:t>Me syng songar med bevegelse</a:t>
            </a:r>
          </a:p>
          <a:p>
            <a:pPr>
              <a:buFontTx/>
              <a:buChar char="-"/>
            </a:pPr>
            <a:r>
              <a:rPr lang="nn-NO" sz="1400" dirty="0">
                <a:solidFill>
                  <a:schemeClr val="bg1"/>
                </a:solidFill>
              </a:rPr>
              <a:t>Fokus på rutinar og gjentaking</a:t>
            </a:r>
          </a:p>
          <a:p>
            <a:pPr>
              <a:buFontTx/>
              <a:buChar char="-"/>
            </a:pPr>
            <a:r>
              <a:rPr lang="nn-NO" sz="1400" dirty="0">
                <a:solidFill>
                  <a:schemeClr val="bg1"/>
                </a:solidFill>
              </a:rPr>
              <a:t>Fokus på dagstavle</a:t>
            </a:r>
          </a:p>
          <a:p>
            <a:pPr>
              <a:buFontTx/>
              <a:buChar char="-"/>
            </a:pPr>
            <a:r>
              <a:rPr lang="nn-NO" sz="1400" dirty="0">
                <a:solidFill>
                  <a:schemeClr val="bg1"/>
                </a:solidFill>
              </a:rPr>
              <a:t>Nyttar familieplakatane</a:t>
            </a:r>
          </a:p>
          <a:p>
            <a:pPr marL="0" indent="0">
              <a:buNone/>
            </a:pPr>
            <a:r>
              <a:rPr lang="nn-NO" sz="1400" b="1" u="sng" dirty="0">
                <a:solidFill>
                  <a:schemeClr val="bg1"/>
                </a:solidFill>
              </a:rPr>
              <a:t>Verdimål:</a:t>
            </a:r>
          </a:p>
          <a:p>
            <a:pPr marL="0" indent="0">
              <a:buNone/>
            </a:pPr>
            <a:r>
              <a:rPr lang="nn-NO" sz="1400" dirty="0">
                <a:solidFill>
                  <a:schemeClr val="bg1"/>
                </a:solidFill>
              </a:rPr>
              <a:t>Identitet og sjølvkjensle</a:t>
            </a:r>
          </a:p>
          <a:p>
            <a:pPr>
              <a:buFontTx/>
              <a:buChar char="-"/>
            </a:pPr>
            <a:r>
              <a:rPr lang="nn-NO" sz="1400" dirty="0">
                <a:solidFill>
                  <a:schemeClr val="bg1"/>
                </a:solidFill>
              </a:rPr>
              <a:t>Me ønskje at barna skal oppleve tryggleik og høyre til i barnehagen.</a:t>
            </a:r>
          </a:p>
          <a:p>
            <a:pPr marL="0" indent="0">
              <a:buNone/>
            </a:pPr>
            <a:r>
              <a:rPr lang="nn-NO" sz="1400" u="sng" dirty="0">
                <a:solidFill>
                  <a:schemeClr val="bg1"/>
                </a:solidFill>
              </a:rPr>
              <a:t>Korleis</a:t>
            </a:r>
          </a:p>
          <a:p>
            <a:pPr marL="0" indent="0">
              <a:buNone/>
            </a:pPr>
            <a:r>
              <a:rPr lang="nn-NO" sz="1400" dirty="0">
                <a:solidFill>
                  <a:schemeClr val="bg1"/>
                </a:solidFill>
              </a:rPr>
              <a:t>Me snakkar me barna om familien deira</a:t>
            </a:r>
          </a:p>
          <a:p>
            <a:pPr marL="0" indent="0">
              <a:buNone/>
            </a:pPr>
            <a:r>
              <a:rPr lang="nn-NO" sz="1400" dirty="0">
                <a:solidFill>
                  <a:schemeClr val="bg1"/>
                </a:solidFill>
              </a:rPr>
              <a:t>Me er merksemd på barnas behov og initiativ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7EDEF07-4168-4172-9390-889617D52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349830"/>
            <a:ext cx="5181600" cy="52773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n-NO" sz="1600" dirty="0">
                <a:solidFill>
                  <a:schemeClr val="bg1"/>
                </a:solidFill>
              </a:rPr>
              <a:t>Følelsar</a:t>
            </a:r>
          </a:p>
          <a:p>
            <a:pPr marL="0" indent="0">
              <a:buNone/>
            </a:pPr>
            <a:r>
              <a:rPr lang="nn-NO" sz="1400" dirty="0">
                <a:solidFill>
                  <a:schemeClr val="bg1"/>
                </a:solidFill>
              </a:rPr>
              <a:t>Me ønskje at barna skal oppleve glede av å vera saman med andre barn.</a:t>
            </a:r>
          </a:p>
          <a:p>
            <a:pPr marL="0" indent="0">
              <a:buNone/>
            </a:pPr>
            <a:r>
              <a:rPr lang="nn-NO" sz="1400" u="sng" dirty="0">
                <a:solidFill>
                  <a:schemeClr val="bg1"/>
                </a:solidFill>
              </a:rPr>
              <a:t>Korleis</a:t>
            </a:r>
          </a:p>
          <a:p>
            <a:pPr>
              <a:buFontTx/>
              <a:buChar char="-"/>
            </a:pPr>
            <a:r>
              <a:rPr lang="nn-NO" sz="1400" dirty="0">
                <a:solidFill>
                  <a:schemeClr val="bg1"/>
                </a:solidFill>
              </a:rPr>
              <a:t>Me gjer barna merksam på kvarandre ved å setja ord på det som skjer</a:t>
            </a:r>
          </a:p>
          <a:p>
            <a:pPr>
              <a:buFontTx/>
              <a:buChar char="-"/>
            </a:pPr>
            <a:r>
              <a:rPr lang="nn-NO" sz="1400" dirty="0">
                <a:solidFill>
                  <a:schemeClr val="bg1"/>
                </a:solidFill>
              </a:rPr>
              <a:t>Me har fokus på å skapa felles opplevingar, med særleg fokus på musikk og bevegelse</a:t>
            </a:r>
          </a:p>
          <a:p>
            <a:pPr>
              <a:buFontTx/>
              <a:buChar char="-"/>
            </a:pPr>
            <a:r>
              <a:rPr lang="nn-NO" sz="1400" i="1" dirty="0">
                <a:solidFill>
                  <a:schemeClr val="bg1"/>
                </a:solidFill>
              </a:rPr>
              <a:t>Me har fokus på gleda ved felles musikkopplevingar</a:t>
            </a:r>
          </a:p>
          <a:p>
            <a:pPr marL="0" indent="0">
              <a:buNone/>
            </a:pPr>
            <a:endParaRPr lang="nn-NO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n-NO" sz="1400" dirty="0">
                <a:solidFill>
                  <a:schemeClr val="bg1"/>
                </a:solidFill>
              </a:rPr>
              <a:t>Sosialkompetanse</a:t>
            </a:r>
          </a:p>
          <a:p>
            <a:pPr marL="0" indent="0">
              <a:buNone/>
            </a:pPr>
            <a:r>
              <a:rPr lang="nn-NO" sz="1400" dirty="0">
                <a:solidFill>
                  <a:schemeClr val="bg1"/>
                </a:solidFill>
              </a:rPr>
              <a:t>Me ønskje at barne skal oppleve at dei høyre til i gruppa</a:t>
            </a:r>
          </a:p>
          <a:p>
            <a:pPr marL="0" indent="0">
              <a:buNone/>
            </a:pPr>
            <a:r>
              <a:rPr lang="nn-NO" sz="1400" u="sng" dirty="0">
                <a:solidFill>
                  <a:schemeClr val="bg1"/>
                </a:solidFill>
              </a:rPr>
              <a:t>Korleis</a:t>
            </a:r>
          </a:p>
          <a:p>
            <a:pPr>
              <a:buFontTx/>
              <a:buChar char="-"/>
            </a:pPr>
            <a:r>
              <a:rPr lang="nn-NO" sz="1400" dirty="0">
                <a:solidFill>
                  <a:schemeClr val="bg1"/>
                </a:solidFill>
              </a:rPr>
              <a:t>Fokus på å gje barna felles referansar</a:t>
            </a:r>
          </a:p>
          <a:p>
            <a:pPr>
              <a:buFontTx/>
              <a:buChar char="-"/>
            </a:pPr>
            <a:r>
              <a:rPr lang="nn-NO" sz="1400" dirty="0">
                <a:solidFill>
                  <a:schemeClr val="bg1"/>
                </a:solidFill>
              </a:rPr>
              <a:t>Felles kreative aktivitetar</a:t>
            </a:r>
          </a:p>
          <a:p>
            <a:pPr>
              <a:buFontTx/>
              <a:buChar char="-"/>
            </a:pPr>
            <a:r>
              <a:rPr lang="nn-NO" sz="1400" dirty="0">
                <a:solidFill>
                  <a:schemeClr val="bg1"/>
                </a:solidFill>
              </a:rPr>
              <a:t>Leikegrupper</a:t>
            </a:r>
          </a:p>
          <a:p>
            <a:pPr>
              <a:buFontTx/>
              <a:buChar char="-"/>
            </a:pPr>
            <a:r>
              <a:rPr lang="nn-NO" sz="1400" dirty="0">
                <a:solidFill>
                  <a:schemeClr val="bg1"/>
                </a:solidFill>
              </a:rPr>
              <a:t>Me har fokus på å gje og ta tur</a:t>
            </a:r>
          </a:p>
          <a:p>
            <a:pPr>
              <a:buFontTx/>
              <a:buChar char="-"/>
            </a:pPr>
            <a:endParaRPr lang="nn-NO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32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595313-C4F2-4222-8402-9C964EDCF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6753"/>
            <a:ext cx="10515600" cy="949236"/>
          </a:xfrm>
        </p:spPr>
        <p:txBody>
          <a:bodyPr>
            <a:normAutofit fontScale="90000"/>
          </a:bodyPr>
          <a:lstStyle/>
          <a:p>
            <a:pPr algn="ctr"/>
            <a:r>
              <a:rPr lang="nn-NO" sz="2400" dirty="0">
                <a:solidFill>
                  <a:schemeClr val="bg1"/>
                </a:solidFill>
              </a:rPr>
              <a:t>September</a:t>
            </a:r>
            <a:r>
              <a:rPr lang="nn-NO" dirty="0">
                <a:solidFill>
                  <a:schemeClr val="bg1"/>
                </a:solidFill>
              </a:rPr>
              <a:t> </a:t>
            </a:r>
            <a:br>
              <a:rPr lang="nn-NO" dirty="0">
                <a:solidFill>
                  <a:schemeClr val="bg1"/>
                </a:solidFill>
              </a:rPr>
            </a:br>
            <a:r>
              <a:rPr lang="nn-NO" sz="1600" dirty="0">
                <a:solidFill>
                  <a:schemeClr val="bg1"/>
                </a:solidFill>
              </a:rPr>
              <a:t>«Bli kjemt med kvarandre»</a:t>
            </a:r>
            <a:br>
              <a:rPr lang="nn-NO" sz="1600" dirty="0">
                <a:solidFill>
                  <a:schemeClr val="bg1"/>
                </a:solidFill>
              </a:rPr>
            </a:br>
            <a:r>
              <a:rPr lang="nn-NO" sz="1600" dirty="0">
                <a:solidFill>
                  <a:schemeClr val="bg1"/>
                </a:solidFill>
              </a:rPr>
              <a:t>Månadens språk og musikk aktivitet: Kultursti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5E5E518-DFAF-4F52-B754-6F073939EE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49829"/>
            <a:ext cx="5181600" cy="5277394"/>
          </a:xfrm>
        </p:spPr>
        <p:txBody>
          <a:bodyPr>
            <a:normAutofit lnSpcReduction="10000"/>
          </a:bodyPr>
          <a:lstStyle/>
          <a:p>
            <a:r>
              <a:rPr lang="nn-NO" sz="1600" dirty="0">
                <a:solidFill>
                  <a:schemeClr val="bg1"/>
                </a:solidFill>
              </a:rPr>
              <a:t>Tema: Me jobbar med å skapa trykkleik</a:t>
            </a:r>
          </a:p>
          <a:p>
            <a:pPr marL="0" indent="0">
              <a:buNone/>
            </a:pPr>
            <a:r>
              <a:rPr lang="nn-NO" sz="1400" dirty="0">
                <a:solidFill>
                  <a:schemeClr val="bg1"/>
                </a:solidFill>
              </a:rPr>
              <a:t>Me har fokus på tilknyting, relasjonar, musikk og felles opplevingar.</a:t>
            </a:r>
          </a:p>
          <a:p>
            <a:pPr>
              <a:buFontTx/>
              <a:buChar char="-"/>
            </a:pPr>
            <a:r>
              <a:rPr lang="nn-NO" sz="1400" dirty="0">
                <a:solidFill>
                  <a:schemeClr val="bg1"/>
                </a:solidFill>
              </a:rPr>
              <a:t>Barna skal bli kjent med kvarandre og dei vaksne</a:t>
            </a:r>
          </a:p>
          <a:p>
            <a:pPr marL="0" indent="0">
              <a:buNone/>
            </a:pPr>
            <a:r>
              <a:rPr lang="nn-NO" sz="1400" u="sng" dirty="0">
                <a:solidFill>
                  <a:schemeClr val="bg1"/>
                </a:solidFill>
              </a:rPr>
              <a:t>Korleis</a:t>
            </a:r>
          </a:p>
          <a:p>
            <a:pPr>
              <a:buFontTx/>
              <a:buChar char="-"/>
            </a:pPr>
            <a:r>
              <a:rPr lang="nn-NO" sz="1400" dirty="0">
                <a:solidFill>
                  <a:schemeClr val="bg1"/>
                </a:solidFill>
              </a:rPr>
              <a:t>Syng namnesong i samling</a:t>
            </a:r>
          </a:p>
          <a:p>
            <a:pPr>
              <a:buFontTx/>
              <a:buChar char="-"/>
            </a:pPr>
            <a:r>
              <a:rPr lang="nn-NO" sz="1400" dirty="0">
                <a:solidFill>
                  <a:schemeClr val="bg1"/>
                </a:solidFill>
              </a:rPr>
              <a:t>Me syng songar med bevegelse</a:t>
            </a:r>
          </a:p>
          <a:p>
            <a:pPr>
              <a:buFontTx/>
              <a:buChar char="-"/>
            </a:pPr>
            <a:r>
              <a:rPr lang="nn-NO" sz="1400" dirty="0">
                <a:solidFill>
                  <a:schemeClr val="bg1"/>
                </a:solidFill>
              </a:rPr>
              <a:t>Fokus på rutinar og gjentaking</a:t>
            </a:r>
          </a:p>
          <a:p>
            <a:pPr>
              <a:buFontTx/>
              <a:buChar char="-"/>
            </a:pPr>
            <a:r>
              <a:rPr lang="nn-NO" sz="1400" dirty="0">
                <a:solidFill>
                  <a:schemeClr val="bg1"/>
                </a:solidFill>
              </a:rPr>
              <a:t>Fokus på dagstavle</a:t>
            </a:r>
          </a:p>
          <a:p>
            <a:pPr>
              <a:buFontTx/>
              <a:buChar char="-"/>
            </a:pPr>
            <a:r>
              <a:rPr lang="nn-NO" sz="1400" dirty="0">
                <a:solidFill>
                  <a:schemeClr val="bg1"/>
                </a:solidFill>
              </a:rPr>
              <a:t>Nyttar familieplakatane</a:t>
            </a:r>
          </a:p>
          <a:p>
            <a:pPr marL="0" indent="0">
              <a:buNone/>
            </a:pPr>
            <a:r>
              <a:rPr lang="nn-NO" sz="1400" b="1" u="sng" dirty="0">
                <a:solidFill>
                  <a:schemeClr val="bg1"/>
                </a:solidFill>
              </a:rPr>
              <a:t>Verdimål:</a:t>
            </a:r>
          </a:p>
          <a:p>
            <a:pPr marL="0" indent="0">
              <a:buNone/>
            </a:pPr>
            <a:r>
              <a:rPr lang="nn-NO" sz="1400" dirty="0">
                <a:solidFill>
                  <a:schemeClr val="bg1"/>
                </a:solidFill>
              </a:rPr>
              <a:t>Identitet og sjølvkjensle</a:t>
            </a:r>
          </a:p>
          <a:p>
            <a:pPr>
              <a:buFontTx/>
              <a:buChar char="-"/>
            </a:pPr>
            <a:r>
              <a:rPr lang="nn-NO" sz="1400" dirty="0">
                <a:solidFill>
                  <a:schemeClr val="bg1"/>
                </a:solidFill>
              </a:rPr>
              <a:t>Me ønskje at barna skal oppleve tryggleik og høyre til i barnehagen.</a:t>
            </a:r>
          </a:p>
          <a:p>
            <a:pPr marL="0" indent="0">
              <a:buNone/>
            </a:pPr>
            <a:r>
              <a:rPr lang="nn-NO" sz="1400" u="sng" dirty="0">
                <a:solidFill>
                  <a:schemeClr val="bg1"/>
                </a:solidFill>
              </a:rPr>
              <a:t>Korleis</a:t>
            </a:r>
          </a:p>
          <a:p>
            <a:pPr marL="0" indent="0">
              <a:buNone/>
            </a:pPr>
            <a:r>
              <a:rPr lang="nn-NO" sz="1400" dirty="0">
                <a:solidFill>
                  <a:schemeClr val="bg1"/>
                </a:solidFill>
              </a:rPr>
              <a:t>Me snakkar me barna om familien deira</a:t>
            </a:r>
          </a:p>
          <a:p>
            <a:pPr marL="0" indent="0">
              <a:buNone/>
            </a:pPr>
            <a:r>
              <a:rPr lang="nn-NO" sz="1400" dirty="0">
                <a:solidFill>
                  <a:schemeClr val="bg1"/>
                </a:solidFill>
              </a:rPr>
              <a:t>Me er merksemd på barnas behov og initiativ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7EDEF07-4168-4172-9390-889617D52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349830"/>
            <a:ext cx="5181600" cy="52773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n-NO" sz="1600" dirty="0">
                <a:solidFill>
                  <a:schemeClr val="bg1"/>
                </a:solidFill>
              </a:rPr>
              <a:t>Følelsar</a:t>
            </a:r>
          </a:p>
          <a:p>
            <a:pPr marL="0" indent="0">
              <a:buNone/>
            </a:pPr>
            <a:r>
              <a:rPr lang="nn-NO" sz="1400" dirty="0">
                <a:solidFill>
                  <a:schemeClr val="bg1"/>
                </a:solidFill>
              </a:rPr>
              <a:t>Me ønskje at barna skal oppleve glede av å vera saman med andre barn.</a:t>
            </a:r>
          </a:p>
          <a:p>
            <a:pPr marL="0" indent="0">
              <a:buNone/>
            </a:pPr>
            <a:r>
              <a:rPr lang="nn-NO" sz="1400" u="sng" dirty="0">
                <a:solidFill>
                  <a:schemeClr val="bg1"/>
                </a:solidFill>
              </a:rPr>
              <a:t>Korleis</a:t>
            </a:r>
          </a:p>
          <a:p>
            <a:pPr>
              <a:buFontTx/>
              <a:buChar char="-"/>
            </a:pPr>
            <a:r>
              <a:rPr lang="nn-NO" sz="1400" dirty="0">
                <a:solidFill>
                  <a:schemeClr val="bg1"/>
                </a:solidFill>
              </a:rPr>
              <a:t>Me gjer barna merksam på kvarandre ved å setja ord på det som skjer</a:t>
            </a:r>
          </a:p>
          <a:p>
            <a:pPr>
              <a:buFontTx/>
              <a:buChar char="-"/>
            </a:pPr>
            <a:r>
              <a:rPr lang="nn-NO" sz="1400" dirty="0">
                <a:solidFill>
                  <a:schemeClr val="bg1"/>
                </a:solidFill>
              </a:rPr>
              <a:t>Me har fokus på å skapa felles opplevingar, med særleg fokus på musikk og bevegelse</a:t>
            </a:r>
          </a:p>
          <a:p>
            <a:pPr>
              <a:buFontTx/>
              <a:buChar char="-"/>
            </a:pPr>
            <a:r>
              <a:rPr lang="nn-NO" sz="1400" i="1" dirty="0">
                <a:solidFill>
                  <a:schemeClr val="bg1"/>
                </a:solidFill>
              </a:rPr>
              <a:t>Me har fokus på gleda ved felles musikkopplevingar</a:t>
            </a:r>
          </a:p>
          <a:p>
            <a:pPr marL="0" indent="0">
              <a:buNone/>
            </a:pPr>
            <a:endParaRPr lang="nn-NO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n-NO" sz="1400" dirty="0">
                <a:solidFill>
                  <a:schemeClr val="bg1"/>
                </a:solidFill>
              </a:rPr>
              <a:t>Sosialkompetanse</a:t>
            </a:r>
          </a:p>
          <a:p>
            <a:pPr marL="0" indent="0">
              <a:buNone/>
            </a:pPr>
            <a:r>
              <a:rPr lang="nn-NO" sz="1400" dirty="0">
                <a:solidFill>
                  <a:schemeClr val="bg1"/>
                </a:solidFill>
              </a:rPr>
              <a:t>Me ønskje at barne skal oppleve at dei høyre til i gruppa</a:t>
            </a:r>
          </a:p>
          <a:p>
            <a:pPr marL="0" indent="0">
              <a:buNone/>
            </a:pPr>
            <a:r>
              <a:rPr lang="nn-NO" sz="1400" u="sng" dirty="0">
                <a:solidFill>
                  <a:schemeClr val="bg1"/>
                </a:solidFill>
              </a:rPr>
              <a:t>Korleis</a:t>
            </a:r>
          </a:p>
          <a:p>
            <a:pPr>
              <a:buFontTx/>
              <a:buChar char="-"/>
            </a:pPr>
            <a:r>
              <a:rPr lang="nn-NO" sz="1400" dirty="0">
                <a:solidFill>
                  <a:schemeClr val="bg1"/>
                </a:solidFill>
              </a:rPr>
              <a:t>Fokus på å gje barna felles referansar</a:t>
            </a:r>
          </a:p>
          <a:p>
            <a:pPr>
              <a:buFontTx/>
              <a:buChar char="-"/>
            </a:pPr>
            <a:r>
              <a:rPr lang="nn-NO" sz="1400" dirty="0">
                <a:solidFill>
                  <a:schemeClr val="bg1"/>
                </a:solidFill>
              </a:rPr>
              <a:t>Felles kreative aktivitetar</a:t>
            </a:r>
          </a:p>
          <a:p>
            <a:pPr>
              <a:buFontTx/>
              <a:buChar char="-"/>
            </a:pPr>
            <a:r>
              <a:rPr lang="nn-NO" sz="1400" dirty="0">
                <a:solidFill>
                  <a:schemeClr val="bg1"/>
                </a:solidFill>
              </a:rPr>
              <a:t>Leikegrupper</a:t>
            </a:r>
          </a:p>
          <a:p>
            <a:pPr>
              <a:buFontTx/>
              <a:buChar char="-"/>
            </a:pPr>
            <a:r>
              <a:rPr lang="nn-NO" sz="1400" dirty="0">
                <a:solidFill>
                  <a:schemeClr val="bg1"/>
                </a:solidFill>
              </a:rPr>
              <a:t>Me har fokus på å gje og ta tur</a:t>
            </a:r>
          </a:p>
          <a:p>
            <a:pPr>
              <a:buFontTx/>
              <a:buChar char="-"/>
            </a:pPr>
            <a:endParaRPr lang="nn-NO" sz="1400" dirty="0">
              <a:solidFill>
                <a:schemeClr val="bg1"/>
              </a:solidFill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41EBEC6-4802-4DDE-B81E-DC087331E590}"/>
              </a:ext>
            </a:extLst>
          </p:cNvPr>
          <p:cNvSpPr/>
          <p:nvPr/>
        </p:nvSpPr>
        <p:spPr>
          <a:xfrm rot="20419303">
            <a:off x="8229600" y="960120"/>
            <a:ext cx="2270760" cy="563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Læring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2110B5D-9AFB-4CB9-ACBA-3FB552D94BB4}"/>
              </a:ext>
            </a:extLst>
          </p:cNvPr>
          <p:cNvSpPr/>
          <p:nvPr/>
        </p:nvSpPr>
        <p:spPr>
          <a:xfrm rot="20465642">
            <a:off x="8756749" y="1547903"/>
            <a:ext cx="3408781" cy="7309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Positive for heile gruppa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3C2D6E2-5913-4AE5-81DB-DF80537F543B}"/>
              </a:ext>
            </a:extLst>
          </p:cNvPr>
          <p:cNvSpPr/>
          <p:nvPr/>
        </p:nvSpPr>
        <p:spPr>
          <a:xfrm rot="20662460">
            <a:off x="9124361" y="5002279"/>
            <a:ext cx="3062594" cy="701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Felles erfaringar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F18AC10-4435-4CCF-B350-C837FA039D45}"/>
              </a:ext>
            </a:extLst>
          </p:cNvPr>
          <p:cNvSpPr/>
          <p:nvPr/>
        </p:nvSpPr>
        <p:spPr>
          <a:xfrm rot="21045926">
            <a:off x="9828423" y="5683788"/>
            <a:ext cx="1922463" cy="7079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Leik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D08F735-2E0F-496F-92DF-F71586474849}"/>
              </a:ext>
            </a:extLst>
          </p:cNvPr>
          <p:cNvSpPr/>
          <p:nvPr/>
        </p:nvSpPr>
        <p:spPr>
          <a:xfrm rot="20366338">
            <a:off x="4099560" y="2590800"/>
            <a:ext cx="2819400" cy="838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Fellesskap og vennskap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ECA3EC41-1120-4974-A402-09A043A96406}"/>
              </a:ext>
            </a:extLst>
          </p:cNvPr>
          <p:cNvSpPr/>
          <p:nvPr/>
        </p:nvSpPr>
        <p:spPr>
          <a:xfrm rot="20427253">
            <a:off x="4221480" y="1105989"/>
            <a:ext cx="3368040" cy="6466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Kommunikasjon og språk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C463A1E2-8A70-47DE-8FC9-9F1AF8E706C6}"/>
              </a:ext>
            </a:extLst>
          </p:cNvPr>
          <p:cNvSpPr/>
          <p:nvPr/>
        </p:nvSpPr>
        <p:spPr>
          <a:xfrm rot="20416200">
            <a:off x="396772" y="4354284"/>
            <a:ext cx="3645397" cy="559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Borns medverknad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58E8A99-3AAF-4A12-957F-BB13F5CA2D1F}"/>
              </a:ext>
            </a:extLst>
          </p:cNvPr>
          <p:cNvSpPr/>
          <p:nvPr/>
        </p:nvSpPr>
        <p:spPr>
          <a:xfrm rot="20818666">
            <a:off x="1005840" y="853440"/>
            <a:ext cx="2074881" cy="491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dirty="0"/>
              <a:t>Omsorg </a:t>
            </a:r>
          </a:p>
        </p:txBody>
      </p:sp>
    </p:spTree>
    <p:extLst>
      <p:ext uri="{BB962C8B-B14F-4D97-AF65-F5344CB8AC3E}">
        <p14:creationId xmlns:p14="http://schemas.microsoft.com/office/powerpoint/2010/main" val="984500444"/>
      </p:ext>
    </p:extLst>
  </p:cSld>
  <p:clrMapOvr>
    <a:masterClrMapping/>
  </p:clrMapOvr>
</p:sld>
</file>

<file path=ppt/theme/theme1.xml><?xml version="1.0" encoding="utf-8"?>
<a:theme xmlns:a="http://schemas.openxmlformats.org/drawingml/2006/main" name="Sektor">
  <a:themeElements>
    <a:clrScheme name="Sekto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k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k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1829</TotalTime>
  <Words>2007</Words>
  <Application>Microsoft Office PowerPoint</Application>
  <PresentationFormat>Widescreen</PresentationFormat>
  <Paragraphs>264</Paragraphs>
  <Slides>13</Slides>
  <Notes>13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8" baseType="lpstr">
      <vt:lpstr>Calibri</vt:lpstr>
      <vt:lpstr>Century Gothic</vt:lpstr>
      <vt:lpstr>Wingdings</vt:lpstr>
      <vt:lpstr>Wingdings 3</vt:lpstr>
      <vt:lpstr>Sektor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August  « Bli kjent med kvarandre»</vt:lpstr>
      <vt:lpstr>September  «Bli kjent med kvarandre» Månadens språk og musikk aktivitet: Kultursti</vt:lpstr>
      <vt:lpstr>September  «Bli kjemt med kvarandre» Månadens språk og musikk aktivitet: Kultursti</vt:lpstr>
      <vt:lpstr>PowerPoint-presentasjon</vt:lpstr>
      <vt:lpstr>PowerPoint-presentasjon</vt:lpstr>
      <vt:lpstr>PowerPoint-presentasjon</vt:lpstr>
      <vt:lpstr>Erfaringane våre så langt!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 årsplan!</dc:title>
  <dc:creator>Torhild Molland</dc:creator>
  <cp:lastModifiedBy>Torhild Molland</cp:lastModifiedBy>
  <cp:revision>144</cp:revision>
  <cp:lastPrinted>2023-02-07T09:38:42Z</cp:lastPrinted>
  <dcterms:created xsi:type="dcterms:W3CDTF">2022-03-22T10:31:30Z</dcterms:created>
  <dcterms:modified xsi:type="dcterms:W3CDTF">2023-02-07T09:45:31Z</dcterms:modified>
</cp:coreProperties>
</file>